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66" r:id="rId3"/>
    <p:sldId id="267" r:id="rId4"/>
    <p:sldId id="289" r:id="rId5"/>
    <p:sldId id="283" r:id="rId6"/>
    <p:sldId id="290" r:id="rId7"/>
    <p:sldId id="291" r:id="rId8"/>
    <p:sldId id="258" r:id="rId9"/>
    <p:sldId id="270" r:id="rId10"/>
    <p:sldId id="271" r:id="rId11"/>
    <p:sldId id="272" r:id="rId12"/>
    <p:sldId id="273" r:id="rId13"/>
    <p:sldId id="274" r:id="rId14"/>
    <p:sldId id="275" r:id="rId15"/>
    <p:sldId id="259" r:id="rId16"/>
    <p:sldId id="282" r:id="rId17"/>
    <p:sldId id="279"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66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00" autoAdjust="0"/>
    <p:restoredTop sz="73474" autoAdjust="0"/>
  </p:normalViewPr>
  <p:slideViewPr>
    <p:cSldViewPr snapToGrid="0" showGuides="1">
      <p:cViewPr varScale="1">
        <p:scale>
          <a:sx n="60" d="100"/>
          <a:sy n="60" d="100"/>
        </p:scale>
        <p:origin x="1186" y="53"/>
      </p:cViewPr>
      <p:guideLst>
        <p:guide orient="horz" pos="2160"/>
        <p:guide pos="3840"/>
      </p:guideLst>
    </p:cSldViewPr>
  </p:slideViewPr>
  <p:notesTextViewPr>
    <p:cViewPr>
      <p:scale>
        <a:sx n="1" d="1"/>
        <a:sy n="1" d="1"/>
      </p:scale>
      <p:origin x="0" y="0"/>
    </p:cViewPr>
  </p:notesTextViewPr>
  <p:notesViewPr>
    <p:cSldViewPr snapToGrid="0">
      <p:cViewPr varScale="1">
        <p:scale>
          <a:sx n="80" d="100"/>
          <a:sy n="80"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5050D10-7AC2-4A78-874B-3B2D9715EA3E}"/>
              </a:ext>
            </a:extLst>
          </p:cNvPr>
          <p:cNvSpPr>
            <a:spLocks noGrp="1"/>
          </p:cNvSpPr>
          <p:nvPr>
            <p:ph type="hdr" sz="quarter"/>
          </p:nvPr>
        </p:nvSpPr>
        <p:spPr>
          <a:xfrm>
            <a:off x="2" y="6"/>
            <a:ext cx="2945448" cy="497838"/>
          </a:xfrm>
          <a:prstGeom prst="rect">
            <a:avLst/>
          </a:prstGeom>
        </p:spPr>
        <p:txBody>
          <a:bodyPr vert="horz" lIns="91277" tIns="45637" rIns="91277" bIns="45637"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E416535-17FA-49C5-99F7-E7D5689DEFF4}"/>
              </a:ext>
            </a:extLst>
          </p:cNvPr>
          <p:cNvSpPr>
            <a:spLocks noGrp="1"/>
          </p:cNvSpPr>
          <p:nvPr>
            <p:ph type="dt" sz="quarter" idx="1"/>
          </p:nvPr>
        </p:nvSpPr>
        <p:spPr>
          <a:xfrm>
            <a:off x="3850647" y="6"/>
            <a:ext cx="2945448" cy="497838"/>
          </a:xfrm>
          <a:prstGeom prst="rect">
            <a:avLst/>
          </a:prstGeom>
        </p:spPr>
        <p:txBody>
          <a:bodyPr vert="horz" lIns="91277" tIns="45637" rIns="91277" bIns="45637" rtlCol="0"/>
          <a:lstStyle>
            <a:lvl1pPr algn="r">
              <a:defRPr sz="1200"/>
            </a:lvl1pPr>
          </a:lstStyle>
          <a:p>
            <a:fld id="{A8242C4B-9B9B-421D-9570-1C961CE2A3F0}" type="datetimeFigureOut">
              <a:rPr kumimoji="1" lang="ja-JP" altLang="en-US" smtClean="0"/>
              <a:t>2025/2/19</a:t>
            </a:fld>
            <a:endParaRPr kumimoji="1" lang="ja-JP" altLang="en-US"/>
          </a:p>
        </p:txBody>
      </p:sp>
      <p:sp>
        <p:nvSpPr>
          <p:cNvPr id="4" name="フッター プレースホルダー 3">
            <a:extLst>
              <a:ext uri="{FF2B5EF4-FFF2-40B4-BE49-F238E27FC236}">
                <a16:creationId xmlns:a16="http://schemas.microsoft.com/office/drawing/2014/main" id="{546ACFB2-2130-45BD-9CBA-23FB430DC8F1}"/>
              </a:ext>
            </a:extLst>
          </p:cNvPr>
          <p:cNvSpPr>
            <a:spLocks noGrp="1"/>
          </p:cNvSpPr>
          <p:nvPr>
            <p:ph type="ftr" sz="quarter" idx="2"/>
          </p:nvPr>
        </p:nvSpPr>
        <p:spPr>
          <a:xfrm>
            <a:off x="2" y="9428802"/>
            <a:ext cx="2945448" cy="497838"/>
          </a:xfrm>
          <a:prstGeom prst="rect">
            <a:avLst/>
          </a:prstGeom>
        </p:spPr>
        <p:txBody>
          <a:bodyPr vert="horz" lIns="91277" tIns="45637" rIns="91277" bIns="45637"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3A5CBDE-0530-469F-9403-42C17F4DB133}"/>
              </a:ext>
            </a:extLst>
          </p:cNvPr>
          <p:cNvSpPr>
            <a:spLocks noGrp="1"/>
          </p:cNvSpPr>
          <p:nvPr>
            <p:ph type="sldNum" sz="quarter" idx="3"/>
          </p:nvPr>
        </p:nvSpPr>
        <p:spPr>
          <a:xfrm>
            <a:off x="3850647" y="9428802"/>
            <a:ext cx="2945448" cy="497838"/>
          </a:xfrm>
          <a:prstGeom prst="rect">
            <a:avLst/>
          </a:prstGeom>
        </p:spPr>
        <p:txBody>
          <a:bodyPr vert="horz" lIns="91277" tIns="45637" rIns="91277" bIns="45637" rtlCol="0" anchor="b"/>
          <a:lstStyle>
            <a:lvl1pPr algn="r">
              <a:defRPr sz="1200"/>
            </a:lvl1pPr>
          </a:lstStyle>
          <a:p>
            <a:fld id="{0F4E49E2-E130-4F36-9D3A-C0D36E279000}" type="slidenum">
              <a:rPr kumimoji="1" lang="ja-JP" altLang="en-US" smtClean="0"/>
              <a:t>‹#›</a:t>
            </a:fld>
            <a:endParaRPr kumimoji="1" lang="ja-JP" altLang="en-US"/>
          </a:p>
        </p:txBody>
      </p:sp>
    </p:spTree>
    <p:extLst>
      <p:ext uri="{BB962C8B-B14F-4D97-AF65-F5344CB8AC3E}">
        <p14:creationId xmlns:p14="http://schemas.microsoft.com/office/powerpoint/2010/main" val="11084230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2945659" cy="498056"/>
          </a:xfrm>
          <a:prstGeom prst="rect">
            <a:avLst/>
          </a:prstGeom>
        </p:spPr>
        <p:txBody>
          <a:bodyPr vert="horz" lIns="91277" tIns="45637" rIns="91277" bIns="4563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5" y="1"/>
            <a:ext cx="2945659" cy="498056"/>
          </a:xfrm>
          <a:prstGeom prst="rect">
            <a:avLst/>
          </a:prstGeom>
        </p:spPr>
        <p:txBody>
          <a:bodyPr vert="horz" lIns="91277" tIns="45637" rIns="91277" bIns="45637" rtlCol="0"/>
          <a:lstStyle>
            <a:lvl1pPr algn="r">
              <a:defRPr sz="1200"/>
            </a:lvl1pPr>
          </a:lstStyle>
          <a:p>
            <a:fld id="{BF60D1A3-F44A-4A0A-A544-EC56EE5AB1FB}" type="datetimeFigureOut">
              <a:rPr kumimoji="1" lang="ja-JP" altLang="en-US" smtClean="0"/>
              <a:t>2025/2/19</a:t>
            </a:fld>
            <a:endParaRPr kumimoji="1" lang="ja-JP" altLang="en-US"/>
          </a:p>
        </p:txBody>
      </p:sp>
      <p:sp>
        <p:nvSpPr>
          <p:cNvPr id="4" name="スライド イメージ プレースホルダー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277" tIns="45637" rIns="91277" bIns="45637" rtlCol="0" anchor="ctr"/>
          <a:lstStyle/>
          <a:p>
            <a:endParaRPr lang="ja-JP" altLang="en-US"/>
          </a:p>
        </p:txBody>
      </p:sp>
      <p:sp>
        <p:nvSpPr>
          <p:cNvPr id="5" name="ノート プレースホルダー 4"/>
          <p:cNvSpPr>
            <a:spLocks noGrp="1"/>
          </p:cNvSpPr>
          <p:nvPr>
            <p:ph type="body" sz="quarter" idx="3"/>
          </p:nvPr>
        </p:nvSpPr>
        <p:spPr>
          <a:xfrm>
            <a:off x="679768" y="4777197"/>
            <a:ext cx="5438140" cy="3908613"/>
          </a:xfrm>
          <a:prstGeom prst="rect">
            <a:avLst/>
          </a:prstGeom>
        </p:spPr>
        <p:txBody>
          <a:bodyPr vert="horz" lIns="91277" tIns="45637" rIns="91277" bIns="4563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428589"/>
            <a:ext cx="2945659" cy="498054"/>
          </a:xfrm>
          <a:prstGeom prst="rect">
            <a:avLst/>
          </a:prstGeom>
        </p:spPr>
        <p:txBody>
          <a:bodyPr vert="horz" lIns="91277" tIns="45637" rIns="91277" bIns="4563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5" y="9428589"/>
            <a:ext cx="2945659" cy="498054"/>
          </a:xfrm>
          <a:prstGeom prst="rect">
            <a:avLst/>
          </a:prstGeom>
        </p:spPr>
        <p:txBody>
          <a:bodyPr vert="horz" lIns="91277" tIns="45637" rIns="91277" bIns="45637" rtlCol="0" anchor="b"/>
          <a:lstStyle>
            <a:lvl1pPr algn="r">
              <a:defRPr sz="1200"/>
            </a:lvl1pPr>
          </a:lstStyle>
          <a:p>
            <a:fld id="{089AB3BB-B60A-4348-AF82-AFDFED59FC5D}" type="slidenum">
              <a:rPr kumimoji="1" lang="ja-JP" altLang="en-US" smtClean="0"/>
              <a:t>‹#›</a:t>
            </a:fld>
            <a:endParaRPr kumimoji="1" lang="ja-JP" altLang="en-US"/>
          </a:p>
        </p:txBody>
      </p:sp>
    </p:spTree>
    <p:extLst>
      <p:ext uri="{BB962C8B-B14F-4D97-AF65-F5344CB8AC3E}">
        <p14:creationId xmlns:p14="http://schemas.microsoft.com/office/powerpoint/2010/main" val="39795033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平成</a:t>
            </a:r>
            <a:r>
              <a:rPr kumimoji="1" lang="en-US" altLang="ja-JP"/>
              <a:t>31</a:t>
            </a:r>
            <a:r>
              <a:rPr kumimoji="1" lang="ja-JP" altLang="en-US"/>
              <a:t>年</a:t>
            </a:r>
            <a:r>
              <a:rPr kumimoji="1" lang="en-US" altLang="ja-JP" dirty="0"/>
              <a:t>10</a:t>
            </a:r>
            <a:r>
              <a:rPr kumimoji="1" lang="ja-JP" altLang="en-US" dirty="0"/>
              <a:t>月に福島市国保年金課から作成の企画が提示され、ボランティアにて委員会を結成し作成しました。</a:t>
            </a:r>
            <a:endParaRPr kumimoji="1" lang="en-US" altLang="ja-JP" dirty="0"/>
          </a:p>
          <a:p>
            <a:r>
              <a:rPr kumimoji="1" lang="ja-JP" altLang="en-US" dirty="0"/>
              <a:t>多くの方に使っていただいて、皆さんがそれぞれご自身の「自分らしさ」に気づき「自分らしい人生をいきる」ために役立てて欲しい　という作成委員会メンバーの想いが込められた中味になっています。</a:t>
            </a:r>
            <a:endParaRPr kumimoji="1" lang="en-US" altLang="ja-JP" dirty="0"/>
          </a:p>
          <a:p>
            <a:r>
              <a:rPr kumimoji="1" lang="ja-JP" altLang="en-US" dirty="0"/>
              <a:t>令和元年</a:t>
            </a:r>
            <a:r>
              <a:rPr kumimoji="1" lang="en-US" altLang="ja-JP" dirty="0"/>
              <a:t>7</a:t>
            </a:r>
            <a:r>
              <a:rPr kumimoji="1" lang="ja-JP" altLang="en-US" dirty="0"/>
              <a:t>月完成、</a:t>
            </a:r>
            <a:r>
              <a:rPr kumimoji="1" lang="en-US" altLang="ja-JP" dirty="0"/>
              <a:t>8</a:t>
            </a:r>
            <a:r>
              <a:rPr kumimoji="1" lang="ja-JP" altLang="en-US" dirty="0"/>
              <a:t>月お披露目となりました。</a:t>
            </a:r>
            <a:endParaRPr kumimoji="1" lang="en-US" altLang="ja-JP" dirty="0"/>
          </a:p>
          <a:p>
            <a:r>
              <a:rPr kumimoji="1" lang="ja-JP" altLang="en-US" dirty="0"/>
              <a:t>令和</a:t>
            </a:r>
            <a:r>
              <a:rPr kumimoji="1" lang="en-US" altLang="ja-JP" dirty="0"/>
              <a:t>2</a:t>
            </a:r>
            <a:r>
              <a:rPr kumimoji="1" lang="ja-JP" altLang="en-US" dirty="0"/>
              <a:t>年</a:t>
            </a:r>
            <a:r>
              <a:rPr kumimoji="1" lang="en-US" altLang="ja-JP" dirty="0"/>
              <a:t>4</a:t>
            </a:r>
            <a:r>
              <a:rPr kumimoji="1" lang="ja-JP" altLang="en-US" dirty="0"/>
              <a:t>月第</a:t>
            </a:r>
            <a:r>
              <a:rPr kumimoji="1" lang="en-US" altLang="ja-JP" dirty="0"/>
              <a:t>2</a:t>
            </a:r>
            <a:r>
              <a:rPr kumimoji="1" lang="ja-JP" altLang="en-US" dirty="0"/>
              <a:t>版　発行</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a:t>
            </a:fld>
            <a:endParaRPr kumimoji="1" lang="ja-JP" altLang="en-US"/>
          </a:p>
        </p:txBody>
      </p:sp>
    </p:spTree>
    <p:extLst>
      <p:ext uri="{BB962C8B-B14F-4D97-AF65-F5344CB8AC3E}">
        <p14:creationId xmlns:p14="http://schemas.microsoft.com/office/powerpoint/2010/main" val="92634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685800"/>
            <a:ext cx="5953125" cy="3349625"/>
          </a:xfrm>
        </p:spPr>
      </p:sp>
      <p:sp>
        <p:nvSpPr>
          <p:cNvPr id="3" name="ノート プレースホルダー 2"/>
          <p:cNvSpPr>
            <a:spLocks noGrp="1"/>
          </p:cNvSpPr>
          <p:nvPr>
            <p:ph type="body" idx="1"/>
          </p:nvPr>
        </p:nvSpPr>
        <p:spPr>
          <a:xfrm>
            <a:off x="595664" y="4200420"/>
            <a:ext cx="5438140" cy="4871815"/>
          </a:xfrm>
        </p:spPr>
        <p:txBody>
          <a:bodyPr/>
          <a:lstStyle/>
          <a:p>
            <a:r>
              <a:rPr kumimoji="1" lang="ja-JP" altLang="en-US" dirty="0"/>
              <a:t>このノートは、ご自分の過去現在未来について、</a:t>
            </a:r>
            <a:r>
              <a:rPr kumimoji="1" lang="ja-JP" altLang="en-US" b="1" dirty="0">
                <a:solidFill>
                  <a:srgbClr val="FF0000"/>
                </a:solidFill>
              </a:rPr>
              <a:t>広く</a:t>
            </a:r>
            <a:r>
              <a:rPr kumimoji="1" lang="ja-JP" altLang="en-US" dirty="0"/>
              <a:t>「自分らしい生き方」を考え記入しておくノートです。</a:t>
            </a:r>
            <a:endParaRPr kumimoji="1" lang="en-US" altLang="ja-JP" dirty="0"/>
          </a:p>
          <a:p>
            <a:r>
              <a:rPr kumimoji="1" lang="ja-JP" altLang="en-US" dirty="0"/>
              <a:t>単に延命をどうするかだけでなく、最期まで自分らしく生きるために、そしてそのことを家族や大切な人たちに理解しておいてもらう為に自分のことを書き留めておくものです。</a:t>
            </a:r>
            <a:endParaRPr kumimoji="1" lang="en-US" altLang="ja-JP" dirty="0"/>
          </a:p>
          <a:p>
            <a:endParaRPr kumimoji="1" lang="en-US" altLang="ja-JP" dirty="0"/>
          </a:p>
          <a:p>
            <a:r>
              <a:rPr kumimoji="1" lang="ja-JP" altLang="en-US" u="sng" dirty="0"/>
              <a:t>エンディングノート</a:t>
            </a:r>
            <a:r>
              <a:rPr kumimoji="1" lang="ja-JP" altLang="en-US" dirty="0"/>
              <a:t>　→　わたしの人生ノート</a:t>
            </a:r>
            <a:endParaRPr kumimoji="1" lang="en-US" altLang="ja-JP" dirty="0"/>
          </a:p>
          <a:p>
            <a:r>
              <a:rPr kumimoji="1" lang="ja-JP" altLang="en-US" dirty="0"/>
              <a:t>↓</a:t>
            </a:r>
            <a:endParaRPr kumimoji="1" lang="en-US" altLang="ja-JP" dirty="0"/>
          </a:p>
          <a:p>
            <a:r>
              <a:rPr kumimoji="1" lang="ja-JP" altLang="en-US" u="sng" dirty="0"/>
              <a:t>アドバンス・ケア・プランニング　　</a:t>
            </a:r>
            <a:r>
              <a:rPr lang="ja-JP" altLang="en-US" dirty="0"/>
              <a:t>「私の人生ノート」</a:t>
            </a:r>
            <a:r>
              <a:rPr lang="en-US" altLang="ja-JP" dirty="0"/>
              <a:t>20</a:t>
            </a:r>
            <a:r>
              <a:rPr lang="ja-JP" altLang="en-US" dirty="0"/>
              <a:t>ページに説明有　</a:t>
            </a:r>
            <a:endParaRPr kumimoji="1" lang="en-US" altLang="ja-JP" u="sng" dirty="0"/>
          </a:p>
          <a:p>
            <a:r>
              <a:rPr lang="ja-JP" altLang="en-US" dirty="0"/>
              <a:t>　　：</a:t>
            </a:r>
            <a:r>
              <a:rPr lang="en-US" altLang="ja-JP" dirty="0"/>
              <a:t>SDM(</a:t>
            </a:r>
            <a:r>
              <a:rPr lang="ja-JP" altLang="en-US" dirty="0"/>
              <a:t>共有意思決定支援）</a:t>
            </a:r>
            <a:r>
              <a:rPr lang="ja-JP" altLang="en-US" dirty="0">
                <a:solidFill>
                  <a:prstClr val="black"/>
                </a:solidFill>
                <a:latin typeface="游ゴシック" panose="020F0502020204030204"/>
                <a:ea typeface="游ゴシック" panose="020B0400000000000000" pitchFamily="50" charset="-128"/>
              </a:rPr>
              <a:t>もしもの時に</a:t>
            </a:r>
            <a:r>
              <a:rPr lang="ja-JP" altLang="en-US" dirty="0"/>
              <a:t>あなたが望む医療やケアについて、 前もって考え、家族や医療従事者等と繰り返し話し合い、共有する取組。　話し合うプロセス。</a:t>
            </a:r>
            <a:endParaRPr kumimoji="1" lang="en-US" altLang="ja-JP" dirty="0"/>
          </a:p>
          <a:p>
            <a:r>
              <a:rPr kumimoji="1" lang="ja-JP" altLang="en-US" dirty="0"/>
              <a:t>↓</a:t>
            </a:r>
            <a:endParaRPr kumimoji="1" lang="en-US" altLang="ja-JP" dirty="0"/>
          </a:p>
          <a:p>
            <a:r>
              <a:rPr kumimoji="1" lang="ja-JP" altLang="en-US" u="sng" dirty="0"/>
              <a:t>アドバンス・ディレクティブ</a:t>
            </a:r>
            <a:endParaRPr kumimoji="1" lang="en-US" altLang="ja-JP" u="sng" dirty="0"/>
          </a:p>
          <a:p>
            <a:r>
              <a:rPr lang="ja-JP" altLang="en-US" dirty="0"/>
              <a:t>　　：</a:t>
            </a:r>
            <a:r>
              <a:rPr kumimoji="1" lang="ja-JP" altLang="en-US" dirty="0"/>
              <a:t>患者が将来判断能力を失ったときに行われる医療行為に対する意向を前もって示すこと</a:t>
            </a:r>
            <a:endParaRPr kumimoji="1" lang="en-US" altLang="ja-JP" dirty="0"/>
          </a:p>
          <a:p>
            <a:r>
              <a:rPr kumimoji="1" lang="ja-JP" altLang="en-US" dirty="0"/>
              <a:t>　　（リビングウィル＋代理意志決定人を表明すること）</a:t>
            </a:r>
          </a:p>
          <a:p>
            <a:r>
              <a:rPr kumimoji="1" lang="ja-JP" altLang="en-US" dirty="0"/>
              <a:t>↓</a:t>
            </a:r>
            <a:endParaRPr kumimoji="1" lang="en-US" altLang="ja-JP" dirty="0"/>
          </a:p>
          <a:p>
            <a:r>
              <a:rPr kumimoji="1" lang="ja-JP" altLang="en-US" u="sng" dirty="0"/>
              <a:t>リビング・ウィル</a:t>
            </a:r>
            <a:endParaRPr kumimoji="1" lang="en-US" altLang="ja-JP" u="sng" dirty="0"/>
          </a:p>
          <a:p>
            <a:r>
              <a:rPr lang="ja-JP" altLang="en-US" dirty="0"/>
              <a:t>　　：</a:t>
            </a:r>
            <a:r>
              <a:rPr kumimoji="1" lang="ja-JP" altLang="en-US" dirty="0"/>
              <a:t>判断能力を失ったときの生命維持治療に関する意向についての指示書</a:t>
            </a:r>
          </a:p>
          <a:p>
            <a:r>
              <a:rPr kumimoji="1" lang="ja-JP" altLang="en-US" dirty="0"/>
              <a:t>↓</a:t>
            </a:r>
            <a:endParaRPr kumimoji="1" lang="en-US" altLang="ja-JP" dirty="0"/>
          </a:p>
          <a:p>
            <a:r>
              <a:rPr kumimoji="1" lang="en-US" altLang="ja-JP" u="sng" dirty="0"/>
              <a:t>DNAR</a:t>
            </a:r>
            <a:r>
              <a:rPr kumimoji="1" lang="ja-JP" altLang="en-US" dirty="0"/>
              <a:t>　</a:t>
            </a:r>
            <a:endParaRPr kumimoji="1" lang="en-US" altLang="ja-JP" dirty="0"/>
          </a:p>
          <a:p>
            <a:r>
              <a:rPr lang="ja-JP" altLang="en-US" dirty="0"/>
              <a:t>　　：（</a:t>
            </a:r>
            <a:r>
              <a:rPr kumimoji="1" lang="ja-JP" altLang="en-US" dirty="0"/>
              <a:t>癌の末期などで）心停止ないし呼吸停止した際に心肺蘇生を行わないという特別な指示がある場合、心肺蘇生を省略することができる。この指示を </a:t>
            </a:r>
            <a:r>
              <a:rPr kumimoji="1" lang="en-US" altLang="ja-JP" dirty="0"/>
              <a:t>DNAR (Do Not Attempt Resuscitation)</a:t>
            </a:r>
            <a:r>
              <a:rPr kumimoji="1" lang="ja-JP" altLang="en-US" dirty="0"/>
              <a:t>と呼ぶ。　</a:t>
            </a:r>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2</a:t>
            </a:fld>
            <a:endParaRPr kumimoji="1" lang="ja-JP" altLang="en-US"/>
          </a:p>
        </p:txBody>
      </p:sp>
    </p:spTree>
    <p:extLst>
      <p:ext uri="{BB962C8B-B14F-4D97-AF65-F5344CB8AC3E}">
        <p14:creationId xmlns:p14="http://schemas.microsoft.com/office/powerpoint/2010/main" val="674897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私の人生ノートは、</a:t>
            </a:r>
            <a:r>
              <a:rPr kumimoji="1" lang="ja-JP" altLang="en-US" dirty="0"/>
              <a:t>エンディングノートの一つです。</a:t>
            </a:r>
            <a:endParaRPr kumimoji="1" lang="en-US" altLang="ja-JP" dirty="0"/>
          </a:p>
          <a:p>
            <a:endParaRPr kumimoji="1" lang="en-US" altLang="ja-JP" dirty="0"/>
          </a:p>
          <a:p>
            <a:r>
              <a:rPr lang="ja-JP" altLang="en-US" dirty="0"/>
              <a:t>エンディングノートに</a:t>
            </a:r>
            <a:r>
              <a:rPr kumimoji="1" lang="ja-JP" altLang="en-US" dirty="0"/>
              <a:t>は、法的効力はありません。</a:t>
            </a:r>
            <a:endParaRPr kumimoji="1" lang="en-US" altLang="ja-JP" dirty="0"/>
          </a:p>
          <a:p>
            <a:r>
              <a:rPr kumimoji="1" lang="ja-JP" altLang="en-US" dirty="0"/>
              <a:t>きちんと遺言したい時は、遺言書を作成する必要があります。</a:t>
            </a:r>
            <a:endParaRPr kumimoji="1" lang="en-US" altLang="ja-JP" dirty="0"/>
          </a:p>
          <a:p>
            <a:endParaRPr kumimoji="1" lang="en-US" altLang="ja-JP" dirty="0"/>
          </a:p>
          <a:p>
            <a:r>
              <a:rPr kumimoji="1" lang="ja-JP" altLang="en-US" dirty="0"/>
              <a:t>その分、ノートは自由に、気楽に記入できます。</a:t>
            </a:r>
            <a:endParaRPr kumimoji="1" lang="en-US" altLang="ja-JP" dirty="0"/>
          </a:p>
          <a:p>
            <a:r>
              <a:rPr kumimoji="1" lang="ja-JP" altLang="en-US" dirty="0"/>
              <a:t>書き直しもＯＫ。どこから書いてもＯＫ。追加してもＯＫです。</a:t>
            </a:r>
            <a:endParaRPr kumimoji="1" lang="en-US" altLang="ja-JP" dirty="0"/>
          </a:p>
          <a:p>
            <a:endParaRPr kumimoji="1" lang="en-US" altLang="ja-JP" dirty="0"/>
          </a:p>
          <a:p>
            <a:r>
              <a:rPr kumimoji="1" lang="ja-JP" altLang="en-US" dirty="0"/>
              <a:t>それこそ「自分らしい」ノートに作っていきましょう。</a:t>
            </a:r>
            <a:endParaRPr kumimoji="1" lang="en-US" altLang="ja-JP" dirty="0"/>
          </a:p>
          <a:p>
            <a:endParaRPr kumimoji="1" lang="en-US" altLang="ja-JP" dirty="0"/>
          </a:p>
          <a:p>
            <a:r>
              <a:rPr kumimoji="1" lang="ja-JP" altLang="en-US" dirty="0"/>
              <a:t>「書く」メリットは、</a:t>
            </a:r>
            <a:endParaRPr kumimoji="1" lang="en-US" altLang="ja-JP" dirty="0"/>
          </a:p>
          <a:p>
            <a:endParaRPr kumimoji="1" lang="en-US" altLang="ja-JP" dirty="0"/>
          </a:p>
          <a:p>
            <a:r>
              <a:rPr kumimoji="1" lang="ja-JP" altLang="en-US" dirty="0"/>
              <a:t>①自分らしい、と言っても、自分らしさって考えたことはありますか？</a:t>
            </a:r>
            <a:endParaRPr kumimoji="1" lang="en-US" altLang="ja-JP" dirty="0"/>
          </a:p>
          <a:p>
            <a:r>
              <a:rPr kumimoji="1" lang="ja-JP" altLang="en-US" dirty="0"/>
              <a:t>　エンディングノートには</a:t>
            </a:r>
            <a:r>
              <a:rPr lang="ja-JP" altLang="en-US" dirty="0"/>
              <a:t>　「これまで」を振り返るページがあります。振り返ることで、今まで</a:t>
            </a:r>
            <a:r>
              <a:rPr kumimoji="1" lang="ja-JP" altLang="en-US" dirty="0"/>
              <a:t>自分が大切にしてきたことやもの、を思い出すことができます。その「自分にとって大切なこと」を「大切にして暮らすこと」、つまり自分らしい行き方が見えてくるのではないかと思います。</a:t>
            </a:r>
            <a:endParaRPr kumimoji="1" lang="en-US" altLang="ja-JP" dirty="0"/>
          </a:p>
          <a:p>
            <a:endParaRPr kumimoji="1" lang="en-US" altLang="ja-JP" dirty="0"/>
          </a:p>
          <a:p>
            <a:r>
              <a:rPr kumimoji="1" lang="ja-JP" altLang="en-US" dirty="0"/>
              <a:t>②万が一本人が判断能力を失ったり、意思表示ができなくなったりした時には、代わりに様々な判断を迫られるということが</a:t>
            </a:r>
            <a:r>
              <a:rPr lang="ja-JP" altLang="en-US" dirty="0"/>
              <a:t>あります。家族は、本人の想いを知っていると「本人だったらどうしたいか」がイメージできて</a:t>
            </a:r>
            <a:r>
              <a:rPr kumimoji="1" lang="ja-JP" altLang="en-US" dirty="0"/>
              <a:t>ると断がしやすいということがあります。</a:t>
            </a:r>
            <a:endParaRPr kumimoji="1" lang="en-US" altLang="ja-JP" dirty="0"/>
          </a:p>
          <a:p>
            <a:r>
              <a:rPr kumimoji="1" lang="ja-JP" altLang="en-US" dirty="0"/>
              <a:t>　特に 「第</a:t>
            </a:r>
            <a:r>
              <a:rPr kumimoji="1" lang="en-US" altLang="ja-JP" dirty="0"/>
              <a:t>2</a:t>
            </a:r>
            <a:r>
              <a:rPr kumimoji="1" lang="ja-JP" altLang="en-US" dirty="0"/>
              <a:t>章　もしものときは」 では、医師から医療の選択、判断を迫られた家族は悩み、死亡後も「これでよかったのか」と悩むことも少なくありません。自分の意思を表現できるうちに伝え、話し合っておく事は、家族にとっても助かることです。</a:t>
            </a:r>
            <a:endParaRPr kumimoji="1" lang="en-US" altLang="ja-JP" dirty="0"/>
          </a:p>
          <a:p>
            <a:endParaRPr kumimoji="1" lang="en-US" altLang="ja-JP" dirty="0"/>
          </a:p>
          <a:p>
            <a:pPr defTabSz="912841">
              <a:defRPr/>
            </a:pPr>
            <a:r>
              <a:rPr kumimoji="1" lang="ja-JP" altLang="en-US" dirty="0"/>
              <a:t>③いざという時の「備忘録」として役立ちます。保険証やお薬手帳などとセットにしておきましょう「</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3</a:t>
            </a:fld>
            <a:endParaRPr kumimoji="1" lang="ja-JP" altLang="en-US"/>
          </a:p>
        </p:txBody>
      </p:sp>
    </p:spTree>
    <p:extLst>
      <p:ext uri="{BB962C8B-B14F-4D97-AF65-F5344CB8AC3E}">
        <p14:creationId xmlns:p14="http://schemas.microsoft.com/office/powerpoint/2010/main" val="429319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52438" y="941388"/>
            <a:ext cx="5953125" cy="3349625"/>
          </a:xfrm>
        </p:spPr>
      </p:sp>
      <p:sp>
        <p:nvSpPr>
          <p:cNvPr id="3" name="ノート プレースホルダー 2"/>
          <p:cNvSpPr>
            <a:spLocks noGrp="1"/>
          </p:cNvSpPr>
          <p:nvPr>
            <p:ph type="body" idx="1"/>
          </p:nvPr>
        </p:nvSpPr>
        <p:spPr>
          <a:xfrm>
            <a:off x="583653" y="4533742"/>
            <a:ext cx="5652001" cy="4651388"/>
          </a:xfrm>
        </p:spPr>
        <p:txBody>
          <a:bodyPr/>
          <a:lstStyle/>
          <a:p>
            <a:r>
              <a:rPr lang="ja-JP" altLang="en-US" dirty="0"/>
              <a:t>最期の時は誰にでも</a:t>
            </a:r>
            <a:r>
              <a:rPr lang="ja-JP" altLang="en-US"/>
              <a:t>来る。それ</a:t>
            </a:r>
            <a:r>
              <a:rPr lang="ja-JP" altLang="en-US" dirty="0"/>
              <a:t>までどう生きるかを考えるきっかけになる</a:t>
            </a:r>
            <a:endParaRPr lang="en-US" altLang="ja-JP" dirty="0"/>
          </a:p>
          <a:p>
            <a:r>
              <a:rPr lang="ja-JP" altLang="en-US" dirty="0"/>
              <a:t>後悔しないために</a:t>
            </a:r>
            <a:endParaRPr lang="en-US" altLang="ja-JP" dirty="0"/>
          </a:p>
          <a:p>
            <a:endParaRPr lang="en-US" altLang="ja-JP" dirty="0"/>
          </a:p>
          <a:p>
            <a:r>
              <a:rPr lang="ja-JP" altLang="en-US" dirty="0"/>
              <a:t>もしもの時は、約</a:t>
            </a:r>
            <a:r>
              <a:rPr lang="en-US" altLang="ja-JP" dirty="0"/>
              <a:t>70</a:t>
            </a:r>
            <a:r>
              <a:rPr lang="ja-JP" altLang="en-US" dirty="0"/>
              <a:t>％のかたは、</a:t>
            </a:r>
            <a:endParaRPr lang="en-US" altLang="ja-JP" dirty="0"/>
          </a:p>
          <a:p>
            <a:r>
              <a:rPr lang="ja-JP" altLang="en-US" dirty="0"/>
              <a:t>自分の意思を伝えられなくなると言われています。</a:t>
            </a:r>
            <a:endParaRPr lang="en-US" altLang="ja-JP" dirty="0"/>
          </a:p>
          <a:p>
            <a:endParaRPr lang="en-US" altLang="ja-JP" dirty="0"/>
          </a:p>
          <a:p>
            <a:r>
              <a:rPr lang="ja-JP" altLang="en-US" dirty="0"/>
              <a:t>もしもの時にどうしたいかについて、考える機会にできる</a:t>
            </a:r>
            <a:endParaRPr lang="en-US" altLang="ja-JP" dirty="0"/>
          </a:p>
          <a:p>
            <a:r>
              <a:rPr lang="ja-JP" altLang="en-US" dirty="0"/>
              <a:t>そして、伝えるための媒体となる</a:t>
            </a:r>
            <a:endParaRPr lang="en-US" altLang="ja-JP" dirty="0"/>
          </a:p>
          <a:p>
            <a:endParaRPr kumimoji="1" lang="en-US" altLang="ja-JP" dirty="0"/>
          </a:p>
          <a:p>
            <a:r>
              <a:rPr kumimoji="1" lang="ja-JP" altLang="en-US" dirty="0"/>
              <a:t>「書く」メリットは、</a:t>
            </a:r>
            <a:endParaRPr kumimoji="1" lang="en-US" altLang="ja-JP" dirty="0"/>
          </a:p>
          <a:p>
            <a:endParaRPr kumimoji="1" lang="en-US" altLang="ja-JP" dirty="0"/>
          </a:p>
          <a:p>
            <a:r>
              <a:rPr kumimoji="1" lang="ja-JP" altLang="en-US" dirty="0"/>
              <a:t>①自分らしい、と言っても、自分らしさって考えたことはありますか？</a:t>
            </a:r>
            <a:endParaRPr kumimoji="1" lang="en-US" altLang="ja-JP" dirty="0"/>
          </a:p>
          <a:p>
            <a:r>
              <a:rPr kumimoji="1" lang="ja-JP" altLang="en-US" dirty="0"/>
              <a:t>　エンディングノートには</a:t>
            </a:r>
            <a:r>
              <a:rPr lang="ja-JP" altLang="en-US" dirty="0"/>
              <a:t>　「これまで」を振り返るページがあります。振り返ることで、今まで</a:t>
            </a:r>
            <a:r>
              <a:rPr kumimoji="1" lang="ja-JP" altLang="en-US" dirty="0"/>
              <a:t>自分が大切にしてきたことやもの、を思い出すことができます。その「自分にとって大切なこと」を「大切にして暮らすこと」、つまり自分らしい行き方が見えてくるのではないかと思います。</a:t>
            </a:r>
            <a:endParaRPr kumimoji="1" lang="en-US" altLang="ja-JP" dirty="0"/>
          </a:p>
          <a:p>
            <a:endParaRPr kumimoji="1" lang="en-US" altLang="ja-JP" dirty="0"/>
          </a:p>
          <a:p>
            <a:r>
              <a:rPr kumimoji="1" lang="ja-JP" altLang="en-US" dirty="0"/>
              <a:t>②万が一本人が判断能力を失ったり、意思表示ができなくなったりした時には、代わりに様々な判断を迫られるということが</a:t>
            </a:r>
            <a:r>
              <a:rPr lang="ja-JP" altLang="en-US" dirty="0"/>
              <a:t>あります。家族は、本人の想いを知っていると「本人だったらどうしたいか」がイメージできて</a:t>
            </a:r>
            <a:r>
              <a:rPr kumimoji="1" lang="ja-JP" altLang="en-US" dirty="0"/>
              <a:t>ると断がしやすいということがあります。</a:t>
            </a:r>
            <a:endParaRPr kumimoji="1" lang="en-US" altLang="ja-JP" dirty="0"/>
          </a:p>
          <a:p>
            <a:r>
              <a:rPr kumimoji="1" lang="ja-JP" altLang="en-US" dirty="0"/>
              <a:t>　特に 「第</a:t>
            </a:r>
            <a:r>
              <a:rPr kumimoji="1" lang="en-US" altLang="ja-JP" dirty="0"/>
              <a:t>2</a:t>
            </a:r>
            <a:r>
              <a:rPr kumimoji="1" lang="ja-JP" altLang="en-US" dirty="0"/>
              <a:t>章　もしものときは」 では、医師から医療の選択、判断を迫られた家族は悩み、死亡後も「これでよかったのか」と悩むことも少なくありません。自分の意思を表現できるうちに伝え、話し合っておく事は、家族にとっても助かることです。</a:t>
            </a:r>
            <a:endParaRPr kumimoji="1" lang="en-US" altLang="ja-JP" dirty="0"/>
          </a:p>
          <a:p>
            <a:endParaRPr kumimoji="1" lang="en-US" altLang="ja-JP" dirty="0"/>
          </a:p>
          <a:p>
            <a:pPr defTabSz="912841">
              <a:defRPr/>
            </a:pPr>
            <a:r>
              <a:rPr kumimoji="1" lang="ja-JP" altLang="en-US" dirty="0"/>
              <a:t>③いざという時の「備忘録」として役立ちます。保険証やお薬手帳などとセットにしておきましょう「</a:t>
            </a:r>
            <a:endParaRPr lang="en-US" altLang="ja-JP" dirty="0"/>
          </a:p>
          <a:p>
            <a:endParaRPr lang="en-US" altLang="ja-JP" dirty="0"/>
          </a:p>
        </p:txBody>
      </p:sp>
      <p:sp>
        <p:nvSpPr>
          <p:cNvPr id="4" name="スライド番号プレースホルダー 3"/>
          <p:cNvSpPr>
            <a:spLocks noGrp="1"/>
          </p:cNvSpPr>
          <p:nvPr>
            <p:ph type="sldNum" sz="quarter" idx="5"/>
          </p:nvPr>
        </p:nvSpPr>
        <p:spPr/>
        <p:txBody>
          <a:bodyPr/>
          <a:lstStyle/>
          <a:p>
            <a:pPr defTabSz="913027">
              <a:defRPr/>
            </a:pPr>
            <a:fld id="{089AB3BB-B60A-4348-AF82-AFDFED59FC5D}" type="slidenum">
              <a:rPr kumimoji="1" lang="ja-JP" altLang="en-US">
                <a:solidFill>
                  <a:prstClr val="black"/>
                </a:solidFill>
                <a:latin typeface="游ゴシック" panose="020F0502020204030204"/>
                <a:ea typeface="游ゴシック" panose="020B0400000000000000" pitchFamily="50" charset="-128"/>
              </a:rPr>
              <a:pPr defTabSz="913027">
                <a:defRPr/>
              </a:pPr>
              <a:t>4</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931298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　「書き方のポイントを確認しましょう。</a:t>
            </a:r>
            <a:endParaRPr kumimoji="1" lang="en-US" altLang="ja-JP" dirty="0"/>
          </a:p>
          <a:p>
            <a:r>
              <a:rPr kumimoji="1" lang="ja-JP" altLang="en-US" dirty="0"/>
              <a:t>まずは、「好きなページ」や「必要だと思うページ」から・・・気楽に</a:t>
            </a:r>
          </a:p>
          <a:p>
            <a:r>
              <a:rPr kumimoji="1" lang="ja-JP" altLang="en-US" dirty="0"/>
              <a:t>そして、 いつでも、何度でも見直して書き直す</a:t>
            </a:r>
            <a:r>
              <a:rPr kumimoji="1" lang="en-US" altLang="ja-JP" dirty="0"/>
              <a:t>…</a:t>
            </a:r>
            <a:r>
              <a:rPr kumimoji="1" lang="ja-JP" altLang="en-US" dirty="0"/>
              <a:t>気持ちはかわるから。変わって良いから。</a:t>
            </a:r>
          </a:p>
          <a:p>
            <a:r>
              <a:rPr kumimoji="1" lang="ja-JP" altLang="en-US" dirty="0"/>
              <a:t>３つめは、 写真を貼る、資料を貼る、など自由に・・・自分のノートですから「自分らしく」</a:t>
            </a:r>
          </a:p>
          <a:p>
            <a:r>
              <a:rPr kumimoji="1" lang="ja-JP" altLang="en-US" dirty="0"/>
              <a:t>４つめは、家族や大切な人と話をしながら書いてもいい・・・書けたら伝えるもいいけれど話し合って書くのもいい</a:t>
            </a:r>
          </a:p>
          <a:p>
            <a:r>
              <a:rPr kumimoji="1" lang="ja-JP" altLang="en-US" dirty="0"/>
              <a:t>最後に、 大切な人たちに、ノートがあることを伝えたり、　保管場所を伝えたりしておく・・・せっかく書いたのに、役に立たなかったということの無いように</a:t>
            </a:r>
          </a:p>
          <a:p>
            <a:endParaRPr kumimoji="1" lang="en-US" altLang="ja-JP"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5</a:t>
            </a:fld>
            <a:endParaRPr kumimoji="1" lang="ja-JP" altLang="en-US"/>
          </a:p>
        </p:txBody>
      </p:sp>
    </p:spTree>
    <p:extLst>
      <p:ext uri="{BB962C8B-B14F-4D97-AF65-F5344CB8AC3E}">
        <p14:creationId xmlns:p14="http://schemas.microsoft.com/office/powerpoint/2010/main" val="33190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自宅で療養、最期は自宅で・・・</a:t>
            </a:r>
            <a:endParaRPr kumimoji="1" lang="en-US" altLang="ja-JP" dirty="0"/>
          </a:p>
          <a:p>
            <a:r>
              <a:rPr kumimoji="1" lang="ja-JP" altLang="en-US" dirty="0"/>
              <a:t>と考えている方が多い。</a:t>
            </a:r>
            <a:endParaRPr kumimoji="1" lang="en-US" altLang="ja-JP" dirty="0"/>
          </a:p>
          <a:p>
            <a:endParaRPr kumimoji="1" lang="en-US" altLang="ja-JP" dirty="0"/>
          </a:p>
          <a:p>
            <a:r>
              <a:rPr kumimoji="1" lang="ja-JP" altLang="en-US" dirty="0"/>
              <a:t>病院や施設がいいと考えている方もいます。</a:t>
            </a:r>
            <a:endParaRPr kumimoji="1" lang="en-US" altLang="ja-JP" dirty="0"/>
          </a:p>
          <a:p>
            <a:r>
              <a:rPr kumimoji="1" lang="ja-JP" altLang="en-US" dirty="0"/>
              <a:t>このように、自分の考えや気持ちを表現している人がいる反面、</a:t>
            </a:r>
            <a:endParaRPr kumimoji="1" lang="en-US" altLang="ja-JP" dirty="0"/>
          </a:p>
          <a:p>
            <a:r>
              <a:rPr kumimoji="1" lang="ja-JP" altLang="en-US" dirty="0"/>
              <a:t>家族にまかせる、家族が望むところと回答した方も少なくない。</a:t>
            </a:r>
            <a:endParaRPr kumimoji="1" lang="en-US" altLang="ja-JP" dirty="0"/>
          </a:p>
          <a:p>
            <a:endParaRPr kumimoji="1" lang="en-US" altLang="ja-JP" dirty="0"/>
          </a:p>
          <a:p>
            <a:r>
              <a:rPr kumimoji="1" lang="ja-JP" altLang="en-US" dirty="0"/>
              <a:t>皆さんは、いかがですか。</a:t>
            </a:r>
            <a:endParaRPr kumimoji="1" lang="en-US" altLang="ja-JP" dirty="0"/>
          </a:p>
          <a:p>
            <a:r>
              <a:rPr kumimoji="1" lang="ja-JP" altLang="en-US" dirty="0"/>
              <a:t>どこで最期を迎えたいとかんがえていますか？</a:t>
            </a:r>
            <a:endParaRPr kumimoji="1" lang="en-US" altLang="ja-JP" dirty="0"/>
          </a:p>
          <a:p>
            <a:endParaRPr kumimoji="1" lang="en-US" altLang="ja-JP" dirty="0"/>
          </a:p>
          <a:p>
            <a:r>
              <a:rPr kumimoji="1" lang="ja-JP" altLang="en-US" dirty="0"/>
              <a:t>厚生労働省の調査で、「その理由」を聞いている質問項目があります。</a:t>
            </a:r>
            <a:endParaRPr kumimoji="1" lang="en-US" altLang="ja-JP" dirty="0"/>
          </a:p>
          <a:p>
            <a:r>
              <a:rPr kumimoji="1" lang="ja-JP" altLang="en-US" dirty="0"/>
              <a:t>療養する場所、最期を迎える場所として、自宅を選んだかた、（全体の約</a:t>
            </a:r>
            <a:r>
              <a:rPr kumimoji="1" lang="en-US" altLang="ja-JP" dirty="0"/>
              <a:t>60</a:t>
            </a:r>
            <a:r>
              <a:rPr kumimoji="1" lang="ja-JP" altLang="en-US" dirty="0"/>
              <a:t>％の方）の理由・・・</a:t>
            </a:r>
            <a:endParaRPr kumimoji="1" lang="en-US" altLang="ja-JP" dirty="0"/>
          </a:p>
          <a:p>
            <a:r>
              <a:rPr kumimoji="1" lang="ja-JP" altLang="en-US" dirty="0"/>
              <a:t>住み慣れたところがいい・最期まで自分らしく好きなように過ごしたい・家族との時間を多くしたい・家族に看取られたい</a:t>
            </a:r>
            <a:endParaRPr kumimoji="1" lang="en-US" altLang="ja-JP" dirty="0"/>
          </a:p>
          <a:p>
            <a:r>
              <a:rPr kumimoji="1" lang="ja-JP" altLang="en-US" dirty="0"/>
              <a:t>経済的理由</a:t>
            </a:r>
            <a:endParaRPr kumimoji="1" lang="en-US" altLang="ja-JP" dirty="0"/>
          </a:p>
          <a:p>
            <a:endParaRPr kumimoji="1" lang="en-US" altLang="ja-JP" dirty="0"/>
          </a:p>
          <a:p>
            <a:r>
              <a:rPr kumimoji="1" lang="ja-JP" altLang="en-US" dirty="0"/>
              <a:t>自宅以外を選んだ方</a:t>
            </a:r>
            <a:r>
              <a:rPr kumimoji="1" lang="en-US" altLang="ja-JP" dirty="0"/>
              <a:t>(</a:t>
            </a:r>
            <a:r>
              <a:rPr kumimoji="1" lang="ja-JP" altLang="en-US" dirty="0"/>
              <a:t>約</a:t>
            </a:r>
            <a:r>
              <a:rPr kumimoji="1" lang="en-US" altLang="ja-JP" dirty="0"/>
              <a:t>20</a:t>
            </a:r>
            <a:r>
              <a:rPr kumimoji="1" lang="ja-JP" altLang="en-US" dirty="0"/>
              <a:t>％の方）の理由・・・</a:t>
            </a:r>
            <a:endParaRPr kumimoji="1" lang="en-US" altLang="ja-JP" dirty="0"/>
          </a:p>
          <a:p>
            <a:r>
              <a:rPr kumimoji="1" lang="ja-JP" altLang="en-US" dirty="0"/>
              <a:t>家族に負担がかかるから・家族も自分も急に具合が悪くなった時の対応に不安</a:t>
            </a:r>
            <a:endParaRPr kumimoji="1" lang="en-US" altLang="ja-JP" dirty="0"/>
          </a:p>
          <a:p>
            <a:endParaRPr kumimoji="1" lang="en-US" altLang="ja-JP" dirty="0"/>
          </a:p>
          <a:p>
            <a:r>
              <a:rPr kumimoji="1" lang="ja-JP" altLang="en-US" dirty="0"/>
              <a:t>自分の思い、家族の思い　お互いに理解しているでしょうか。</a:t>
            </a:r>
            <a:endParaRPr kumimoji="1" lang="en-US" altLang="ja-JP" dirty="0"/>
          </a:p>
          <a:p>
            <a:r>
              <a:rPr kumimoji="1" lang="ja-JP" altLang="en-US" dirty="0"/>
              <a:t>まかせられた家族も、困ってしまうことがあります。</a:t>
            </a:r>
            <a:endParaRPr kumimoji="1" lang="en-US" altLang="ja-JP" dirty="0"/>
          </a:p>
          <a:p>
            <a:r>
              <a:rPr kumimoji="1" lang="ja-JP" altLang="en-US" dirty="0"/>
              <a:t>お母さんだったらどうしたかったのか。</a:t>
            </a:r>
            <a:endParaRPr kumimoji="1" lang="en-US" altLang="ja-JP" dirty="0"/>
          </a:p>
          <a:p>
            <a:r>
              <a:rPr kumimoji="1" lang="ja-JP" altLang="en-US" dirty="0"/>
              <a:t>亡くなった後も後悔している方もいます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defTabSz="913027">
              <a:defRPr/>
            </a:pPr>
            <a:fld id="{089AB3BB-B60A-4348-AF82-AFDFED59FC5D}" type="slidenum">
              <a:rPr kumimoji="1" lang="ja-JP" altLang="en-US">
                <a:solidFill>
                  <a:prstClr val="black"/>
                </a:solidFill>
                <a:latin typeface="游ゴシック" panose="020F0502020204030204"/>
                <a:ea typeface="游ゴシック" panose="020B0400000000000000" pitchFamily="50" charset="-128"/>
              </a:rPr>
              <a:pPr defTabSz="913027">
                <a:defRPr/>
              </a:pPr>
              <a:t>6</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95615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a:t>
            </a:r>
            <a:r>
              <a:rPr kumimoji="1" lang="ja-JP" altLang="en-US" dirty="0"/>
              <a:t>分の１の方は、話をしていると回答。</a:t>
            </a:r>
            <a:endParaRPr kumimoji="1" lang="en-US" altLang="ja-JP" dirty="0"/>
          </a:p>
          <a:p>
            <a:r>
              <a:rPr kumimoji="1" lang="ja-JP" altLang="en-US" dirty="0"/>
              <a:t>話をしたいと考えている方が</a:t>
            </a:r>
            <a:r>
              <a:rPr kumimoji="1" lang="en-US" altLang="ja-JP" dirty="0"/>
              <a:t>20</a:t>
            </a:r>
            <a:r>
              <a:rPr kumimoji="1" lang="ja-JP" altLang="en-US" dirty="0"/>
              <a:t>％。合わせると半数以上のかたは話をする必要性を感じ、そうしたいと考えています。</a:t>
            </a:r>
            <a:endParaRPr kumimoji="1" lang="en-US" altLang="ja-JP" dirty="0"/>
          </a:p>
          <a:p>
            <a:r>
              <a:rPr kumimoji="1" lang="ja-JP" altLang="en-US" dirty="0"/>
              <a:t>しかし、話をするかしないかということさえ、考えたことが無いというかたが</a:t>
            </a:r>
            <a:r>
              <a:rPr kumimoji="1" lang="en-US" altLang="ja-JP" dirty="0"/>
              <a:t>4</a:t>
            </a:r>
            <a:r>
              <a:rPr kumimoji="1" lang="ja-JP" altLang="en-US" dirty="0"/>
              <a:t>分の１いらっしゃいました。</a:t>
            </a:r>
            <a:endParaRPr kumimoji="1" lang="en-US" altLang="ja-JP" dirty="0"/>
          </a:p>
          <a:p>
            <a:endParaRPr kumimoji="1" lang="en-US" altLang="ja-JP" dirty="0"/>
          </a:p>
          <a:p>
            <a:r>
              <a:rPr kumimoji="1" lang="ja-JP" altLang="en-US" dirty="0"/>
              <a:t>ひとりでも多くの市民が、一度は考えてみた　となるようにと願ってこの出前講座をしている所です。</a:t>
            </a:r>
          </a:p>
        </p:txBody>
      </p:sp>
      <p:sp>
        <p:nvSpPr>
          <p:cNvPr id="4" name="スライド番号プレースホルダー 3"/>
          <p:cNvSpPr>
            <a:spLocks noGrp="1"/>
          </p:cNvSpPr>
          <p:nvPr>
            <p:ph type="sldNum" sz="quarter" idx="5"/>
          </p:nvPr>
        </p:nvSpPr>
        <p:spPr/>
        <p:txBody>
          <a:bodyPr/>
          <a:lstStyle/>
          <a:p>
            <a:pPr defTabSz="913027">
              <a:defRPr/>
            </a:pPr>
            <a:fld id="{089AB3BB-B60A-4348-AF82-AFDFED59FC5D}" type="slidenum">
              <a:rPr kumimoji="1" lang="ja-JP" altLang="en-US">
                <a:solidFill>
                  <a:prstClr val="black"/>
                </a:solidFill>
                <a:latin typeface="游ゴシック" panose="020F0502020204030204"/>
                <a:ea typeface="游ゴシック" panose="020B0400000000000000" pitchFamily="50" charset="-128"/>
              </a:rPr>
              <a:pPr defTabSz="913027">
                <a:defRPr/>
              </a:pPr>
              <a:t>7</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844640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768" y="4777198"/>
            <a:ext cx="5438140" cy="4651390"/>
          </a:xfrm>
        </p:spPr>
        <p:txBody>
          <a:bodyPr/>
          <a:lstStyle/>
          <a:p>
            <a:r>
              <a:rPr kumimoji="1" lang="ja-JP" altLang="en-US" dirty="0"/>
              <a:t>このページは、自分のことを振り返るところです。</a:t>
            </a:r>
            <a:endParaRPr kumimoji="1" lang="en-US" altLang="ja-JP" dirty="0"/>
          </a:p>
          <a:p>
            <a:endParaRPr kumimoji="1" lang="en-US" altLang="ja-JP" dirty="0"/>
          </a:p>
          <a:p>
            <a:r>
              <a:rPr kumimoji="1" lang="ja-JP" altLang="en-US" dirty="0"/>
              <a:t>自分の歴史、自分が大切にしてきたこと・・・</a:t>
            </a:r>
            <a:endParaRPr kumimoji="1" lang="en-US" altLang="ja-JP" dirty="0"/>
          </a:p>
          <a:p>
            <a:r>
              <a:rPr kumimoji="1" lang="ja-JP" altLang="en-US" dirty="0"/>
              <a:t>実は、このページがあって初めて、これからの自分を考えることができるのはないでしょうか。</a:t>
            </a:r>
            <a:endParaRPr kumimoji="1" lang="en-US" altLang="ja-JP" dirty="0"/>
          </a:p>
          <a:p>
            <a:r>
              <a:rPr kumimoji="1" lang="ja-JP" altLang="en-US" dirty="0"/>
              <a:t>今の「私」は「これまでの思いで」でできているような気がします。</a:t>
            </a:r>
            <a:endParaRPr kumimoji="1" lang="en-US" altLang="ja-JP" dirty="0"/>
          </a:p>
          <a:p>
            <a:endParaRPr kumimoji="1" lang="en-US" altLang="ja-JP" dirty="0"/>
          </a:p>
          <a:p>
            <a:r>
              <a:rPr kumimoji="1" lang="ja-JP" altLang="en-US" dirty="0"/>
              <a:t>これまで、ゆっくり思い出したり、懐かしんだりする時間はありましたか？</a:t>
            </a:r>
            <a:endParaRPr kumimoji="1" lang="en-US" altLang="ja-JP" dirty="0"/>
          </a:p>
          <a:p>
            <a:r>
              <a:rPr kumimoji="1" lang="ja-JP" altLang="en-US" dirty="0"/>
              <a:t>なかなかできなかったことかもしれません。ひとりで思い出す時間も大切ですが、誰かと話してみることも・・・</a:t>
            </a:r>
            <a:endParaRPr kumimoji="1" lang="en-US" altLang="ja-JP" dirty="0"/>
          </a:p>
          <a:p>
            <a:r>
              <a:rPr kumimoji="1" lang="ja-JP" altLang="en-US" dirty="0"/>
              <a:t>書いていく中で、あるいは、話していく中で、</a:t>
            </a:r>
            <a:endParaRPr kumimoji="1" lang="en-US" altLang="ja-JP" dirty="0"/>
          </a:p>
          <a:p>
            <a:r>
              <a:rPr kumimoji="1" lang="ja-JP" altLang="en-US" dirty="0"/>
              <a:t>忘れていた大切なことを思い出すことがあります。</a:t>
            </a:r>
            <a:endParaRPr kumimoji="1" lang="en-US" altLang="ja-JP" dirty="0"/>
          </a:p>
          <a:p>
            <a:r>
              <a:rPr kumimoji="1" lang="ja-JP" altLang="en-US" dirty="0"/>
              <a:t>そして、今の自分を書いてみます。</a:t>
            </a:r>
            <a:endParaRPr kumimoji="1" lang="en-US" altLang="ja-JP" dirty="0"/>
          </a:p>
          <a:p>
            <a:endParaRPr kumimoji="1" lang="en-US" altLang="ja-JP" dirty="0"/>
          </a:p>
          <a:p>
            <a:r>
              <a:rPr kumimoji="1" lang="ja-JP" altLang="en-US" dirty="0"/>
              <a:t>これからの生活をもっと充実させるために、</a:t>
            </a:r>
            <a:endParaRPr kumimoji="1" lang="en-US" altLang="ja-JP" dirty="0"/>
          </a:p>
          <a:p>
            <a:r>
              <a:rPr kumimoji="1" lang="ja-JP" altLang="en-US" dirty="0"/>
              <a:t>「自分が大切にしていること」を、改めて確認してみましょう。</a:t>
            </a:r>
            <a:endParaRPr kumimoji="1" lang="en-US" altLang="ja-JP" dirty="0"/>
          </a:p>
          <a:p>
            <a:r>
              <a:rPr kumimoji="1" lang="ja-JP" altLang="en-US" dirty="0"/>
              <a:t>「自分らしさって？」と聞かれてもなかなか答えられないかもしれませんが、</a:t>
            </a:r>
            <a:endParaRPr kumimoji="1" lang="en-US" altLang="ja-JP" dirty="0"/>
          </a:p>
          <a:p>
            <a:r>
              <a:rPr kumimoji="1" lang="ja-JP" altLang="en-US" dirty="0"/>
              <a:t>「大切にしてきたこと、していること」それが、「自分らしさ」 もしれません。</a:t>
            </a:r>
            <a:endParaRPr kumimoji="1" lang="en-US" altLang="ja-JP" dirty="0"/>
          </a:p>
          <a:p>
            <a:endParaRPr lang="en-US" altLang="ja-JP" dirty="0"/>
          </a:p>
          <a:p>
            <a:r>
              <a:rPr lang="ja-JP" altLang="en-US" dirty="0"/>
              <a:t>今の自分が、これからの自分に繋がっていきます。</a:t>
            </a:r>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8</a:t>
            </a:fld>
            <a:endParaRPr kumimoji="1" lang="ja-JP" altLang="en-US"/>
          </a:p>
        </p:txBody>
      </p:sp>
    </p:spTree>
    <p:extLst>
      <p:ext uri="{BB962C8B-B14F-4D97-AF65-F5344CB8AC3E}">
        <p14:creationId xmlns:p14="http://schemas.microsoft.com/office/powerpoint/2010/main" val="4288409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自分らしさに気がついたら</a:t>
            </a:r>
            <a:endParaRPr kumimoji="1" lang="en-US" altLang="ja-JP" dirty="0"/>
          </a:p>
          <a:p>
            <a:r>
              <a:rPr kumimoji="1" lang="ja-JP" altLang="en-US" dirty="0"/>
              <a:t>次は・・・</a:t>
            </a:r>
            <a:endParaRPr kumimoji="1" lang="en-US" altLang="ja-JP" dirty="0"/>
          </a:p>
          <a:p>
            <a:r>
              <a:rPr lang="ja-JP" altLang="en-US" dirty="0"/>
              <a:t>４</a:t>
            </a:r>
            <a:r>
              <a:rPr kumimoji="1" lang="ja-JP" altLang="en-US" dirty="0"/>
              <a:t>ページは、これからの生活、これからの自分の時間をより充実したものになるように考えて、それを書いておくところです。</a:t>
            </a:r>
            <a:endParaRPr kumimoji="1" lang="en-US" altLang="ja-JP" dirty="0"/>
          </a:p>
          <a:p>
            <a:r>
              <a:rPr kumimoji="1" lang="ja-JP" altLang="en-US" dirty="0"/>
              <a:t>続けたいこと、これからやってみたいこと、</a:t>
            </a:r>
            <a:endParaRPr kumimoji="1" lang="en-US" altLang="ja-JP" dirty="0"/>
          </a:p>
          <a:p>
            <a:r>
              <a:rPr kumimoji="1" lang="ja-JP" altLang="en-US" dirty="0"/>
              <a:t>やりたかったけどできなかったこと、</a:t>
            </a:r>
            <a:endParaRPr kumimoji="1" lang="en-US" altLang="ja-JP" dirty="0"/>
          </a:p>
          <a:p>
            <a:r>
              <a:rPr kumimoji="1" lang="ja-JP" altLang="en-US" dirty="0"/>
              <a:t>まずは、考える時間を作ってみてください。</a:t>
            </a:r>
            <a:endParaRPr kumimoji="1" lang="en-US" altLang="ja-JP" dirty="0"/>
          </a:p>
          <a:p>
            <a:r>
              <a:rPr lang="ja-JP" altLang="en-US" dirty="0"/>
              <a:t>そして、</a:t>
            </a:r>
            <a:endParaRPr kumimoji="1" lang="en-US" altLang="ja-JP" dirty="0"/>
          </a:p>
          <a:p>
            <a:r>
              <a:rPr kumimoji="1" lang="ja-JP" altLang="en-US" dirty="0"/>
              <a:t>書けたら、チャレンジ！</a:t>
            </a:r>
            <a:endParaRPr kumimoji="1" lang="en-US" altLang="ja-JP" dirty="0"/>
          </a:p>
          <a:p>
            <a:r>
              <a:rPr kumimoji="1" lang="ja-JP" altLang="en-US" dirty="0"/>
              <a:t>できることから、やってみましょう。</a:t>
            </a:r>
            <a:endParaRPr kumimoji="1" lang="en-US" altLang="ja-JP" dirty="0"/>
          </a:p>
          <a:p>
            <a:r>
              <a:rPr kumimoji="1" lang="ja-JP" altLang="en-US" dirty="0"/>
              <a:t>わくわくしてきませんか？</a:t>
            </a:r>
            <a:endParaRPr kumimoji="1" lang="en-US" altLang="ja-JP" dirty="0"/>
          </a:p>
          <a:p>
            <a:endParaRPr kumimoji="1" lang="en-US" altLang="ja-JP" dirty="0"/>
          </a:p>
          <a:p>
            <a:r>
              <a:rPr kumimoji="1" lang="en-US" altLang="ja-JP" dirty="0"/>
              <a:t>5</a:t>
            </a:r>
            <a:r>
              <a:rPr kumimoji="1" lang="ja-JP" altLang="en-US" dirty="0"/>
              <a:t>ページは</a:t>
            </a:r>
            <a:endParaRPr kumimoji="1" lang="en-US" altLang="ja-JP" dirty="0"/>
          </a:p>
          <a:p>
            <a:r>
              <a:rPr kumimoji="1" lang="ja-JP" altLang="en-US" dirty="0"/>
              <a:t>自由に使えるページです。</a:t>
            </a:r>
            <a:endParaRPr kumimoji="1" lang="en-US" altLang="ja-JP" dirty="0"/>
          </a:p>
          <a:p>
            <a:r>
              <a:rPr kumimoji="1" lang="ja-JP" altLang="en-US" dirty="0"/>
              <a:t>もっと書きたいこと、好きな詩や写真、絵、家系図などもいいかもしれませんね</a:t>
            </a:r>
            <a:endParaRPr kumimoji="1" lang="en-US" altLang="ja-JP"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9</a:t>
            </a:fld>
            <a:endParaRPr kumimoji="1" lang="ja-JP" altLang="en-US"/>
          </a:p>
        </p:txBody>
      </p:sp>
    </p:spTree>
    <p:extLst>
      <p:ext uri="{BB962C8B-B14F-4D97-AF65-F5344CB8AC3E}">
        <p14:creationId xmlns:p14="http://schemas.microsoft.com/office/powerpoint/2010/main" val="1514582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3863" y="304800"/>
            <a:ext cx="5208587" cy="2930525"/>
          </a:xfrm>
        </p:spPr>
      </p:sp>
      <p:sp>
        <p:nvSpPr>
          <p:cNvPr id="3" name="ノート プレースホルダー 2"/>
          <p:cNvSpPr>
            <a:spLocks noGrp="1"/>
          </p:cNvSpPr>
          <p:nvPr>
            <p:ph type="body" idx="1"/>
          </p:nvPr>
        </p:nvSpPr>
        <p:spPr>
          <a:xfrm>
            <a:off x="423270" y="3236347"/>
            <a:ext cx="5942808" cy="6328218"/>
          </a:xfrm>
        </p:spPr>
        <p:txBody>
          <a:bodyPr/>
          <a:lstStyle/>
          <a:p>
            <a:r>
              <a:rPr kumimoji="1" lang="ja-JP" altLang="en-US" dirty="0"/>
              <a:t>第</a:t>
            </a:r>
            <a:r>
              <a:rPr kumimoji="1" lang="en-US" altLang="ja-JP" dirty="0"/>
              <a:t>2</a:t>
            </a:r>
            <a:r>
              <a:rPr kumimoji="1" lang="ja-JP" altLang="en-US" dirty="0"/>
              <a:t>章「“もしも”のときは」　　　</a:t>
            </a:r>
            <a:r>
              <a:rPr lang="ja-JP" altLang="en-US" dirty="0"/>
              <a:t>ここは、</a:t>
            </a:r>
            <a:r>
              <a:rPr kumimoji="1" lang="ja-JP" altLang="en-US" dirty="0"/>
              <a:t>とても大切なところです。</a:t>
            </a:r>
            <a:endParaRPr kumimoji="1" lang="en-US" altLang="ja-JP" dirty="0"/>
          </a:p>
          <a:p>
            <a:r>
              <a:rPr kumimoji="1" lang="ja-JP" altLang="en-US" dirty="0"/>
              <a:t>縁起でもない！と感じる方も多いかもしれません。でも、「</a:t>
            </a:r>
            <a:r>
              <a:rPr lang="ja-JP" altLang="en-US" dirty="0"/>
              <a:t>もしものとき」はだれにもわかりません</a:t>
            </a:r>
            <a:r>
              <a:rPr kumimoji="1" lang="ja-JP" altLang="en-US" dirty="0"/>
              <a:t>。年齢も・・・。</a:t>
            </a:r>
            <a:endParaRPr kumimoji="1" lang="en-US" altLang="ja-JP" dirty="0"/>
          </a:p>
          <a:p>
            <a:r>
              <a:rPr kumimoji="1" lang="ja-JP" altLang="en-US" dirty="0"/>
              <a:t>ご自分だけでなく、身近な大切な人たちのためにも考え、伝えておくことはとても大切な事です。</a:t>
            </a:r>
            <a:endParaRPr kumimoji="1" lang="en-US" altLang="ja-JP" dirty="0"/>
          </a:p>
          <a:p>
            <a:endParaRPr kumimoji="1" lang="en-US" altLang="ja-JP" dirty="0"/>
          </a:p>
          <a:p>
            <a:r>
              <a:rPr kumimoji="1" lang="ja-JP" altLang="en-US" dirty="0"/>
              <a:t>もしも直らない病気になった時に告知をどうして欲しいか。考えていた方は、チェックを入れてみてください。</a:t>
            </a:r>
            <a:endParaRPr kumimoji="1" lang="en-US" altLang="ja-JP" dirty="0"/>
          </a:p>
          <a:p>
            <a:pPr defTabSz="913027">
              <a:defRPr/>
            </a:pPr>
            <a:r>
              <a:rPr kumimoji="1" lang="en-US" altLang="ja-JP" dirty="0"/>
              <a:t>※</a:t>
            </a:r>
            <a:r>
              <a:rPr kumimoji="1" lang="ja-JP" altLang="en-US" dirty="0"/>
              <a:t>事例を挙げる（例えば・・・自分は教えて欲しい、告知して欲しいと思っていたのに・・・。教えて欲しくなかったのに・・・。隠していることでコミュニケーションがギクシャク。やりたかったことができなくなった。もっとこうしたかったのに。）</a:t>
            </a:r>
            <a:endParaRPr kumimoji="1" lang="en-US" altLang="ja-JP" dirty="0"/>
          </a:p>
          <a:p>
            <a:r>
              <a:rPr kumimoji="1" lang="ja-JP" altLang="en-US" dirty="0"/>
              <a:t>それから、どんな治療を受けたいか。　</a:t>
            </a:r>
            <a:endParaRPr kumimoji="1" lang="en-US" altLang="ja-JP" dirty="0"/>
          </a:p>
          <a:p>
            <a:r>
              <a:rPr kumimoji="1" lang="ja-JP" altLang="en-US" dirty="0"/>
              <a:t>どこで過すごしたいかは、優先順位を付けるところがあります。</a:t>
            </a:r>
            <a:endParaRPr kumimoji="1" lang="en-US" altLang="ja-JP" dirty="0"/>
          </a:p>
          <a:p>
            <a:r>
              <a:rPr kumimoji="1" lang="en-US" altLang="ja-JP" dirty="0"/>
              <a:t>7</a:t>
            </a:r>
            <a:r>
              <a:rPr kumimoji="1" lang="ja-JP" altLang="en-US" dirty="0"/>
              <a:t>ページは、</a:t>
            </a:r>
            <a:r>
              <a:rPr lang="ja-JP" altLang="en-US" dirty="0"/>
              <a:t>そ</a:t>
            </a:r>
            <a:r>
              <a:rPr kumimoji="1" lang="ja-JP" altLang="en-US" dirty="0"/>
              <a:t>の時自分の代わりに治療やケアについて話しあうことを誰にお願いしたいかです。優先順位を記入するところもあります。</a:t>
            </a:r>
            <a:endParaRPr kumimoji="1" lang="en-US" altLang="ja-JP" dirty="0"/>
          </a:p>
          <a:p>
            <a:pPr defTabSz="913027">
              <a:defRPr/>
            </a:pPr>
            <a:r>
              <a:rPr kumimoji="1" lang="ja-JP" altLang="en-US" dirty="0"/>
              <a:t>意思表示ができなくなった時は家族が考えて決めることになります。もしもの時には、約</a:t>
            </a:r>
            <a:r>
              <a:rPr kumimoji="1" lang="en-US" altLang="ja-JP" dirty="0"/>
              <a:t>70</a:t>
            </a:r>
            <a:r>
              <a:rPr kumimoji="1" lang="ja-JP" altLang="en-US" dirty="0"/>
              <a:t>％の方が自分の意思が伝えられなくなっていると言われています。自分の想いを表現しておくことは、もしもの時に治療やケアの選択を代わりにしなければならない家族にとって、考える手助けになって「助かる」という事もあります。</a:t>
            </a:r>
            <a:endParaRPr kumimoji="1" lang="en-US" altLang="ja-JP" dirty="0"/>
          </a:p>
          <a:p>
            <a:endParaRPr lang="en-US" altLang="ja-JP" dirty="0"/>
          </a:p>
          <a:p>
            <a:r>
              <a:rPr lang="ja-JP" altLang="en-US" dirty="0"/>
              <a:t>どうですか？</a:t>
            </a:r>
            <a:r>
              <a:rPr kumimoji="1" lang="ja-JP" altLang="en-US" dirty="0"/>
              <a:t>考えるたことが無かったという方もいらっしゃると思いますが、それでいいのです。</a:t>
            </a:r>
            <a:endParaRPr kumimoji="1" lang="en-US" altLang="ja-JP" dirty="0"/>
          </a:p>
          <a:p>
            <a:r>
              <a:rPr lang="ja-JP" altLang="en-US" dirty="0"/>
              <a:t>まずは「考えてみる」ということが大切だと思います。ゆっくり考えてみてください。</a:t>
            </a:r>
            <a:endParaRPr lang="en-US" altLang="ja-JP" dirty="0"/>
          </a:p>
          <a:p>
            <a:r>
              <a:rPr kumimoji="1" lang="ja-JP" altLang="en-US" dirty="0"/>
              <a:t>考えがまとまらなかったら、大切な人と話してみると自分の気持ちが見えてくるかもしれません。</a:t>
            </a:r>
            <a:endParaRPr kumimoji="1" lang="en-US" altLang="ja-JP" dirty="0"/>
          </a:p>
          <a:p>
            <a:endParaRPr kumimoji="1" lang="en-US" altLang="ja-JP" dirty="0"/>
          </a:p>
          <a:p>
            <a:r>
              <a:rPr kumimoji="1" lang="ja-JP" altLang="en-US" dirty="0"/>
              <a:t>書けたら、大切な人や家族に「わたしの思い」を伝えて、「家族の思い」も聞いてみましょう。話し合うことで自分の気持ちが変わるかもしれません。記入した日だけでなく、誰と話し合ったか、いつ話し合ったかも書いておきましょう。</a:t>
            </a:r>
            <a:endParaRPr kumimoji="1" lang="en-US" altLang="ja-JP" dirty="0"/>
          </a:p>
          <a:p>
            <a:r>
              <a:rPr kumimoji="1" lang="ja-JP" altLang="en-US" dirty="0"/>
              <a:t>お互いの考えは違っていいのです。一番困るのは、お互いの思いを知らないこと。繰り返し話し合いましょう。</a:t>
            </a:r>
            <a:endParaRPr kumimoji="1" lang="en-US" altLang="ja-JP" dirty="0"/>
          </a:p>
          <a:p>
            <a:r>
              <a:rPr kumimoji="1" lang="ja-JP" altLang="en-US" dirty="0"/>
              <a:t>それから「</a:t>
            </a:r>
            <a:r>
              <a:rPr lang="ja-JP" altLang="en-US" dirty="0"/>
              <a:t>考えは変わるもの」です。変わったら書き換え</a:t>
            </a:r>
            <a:r>
              <a:rPr lang="en-US" altLang="ja-JP" dirty="0"/>
              <a:t>OK</a:t>
            </a:r>
            <a:r>
              <a:rPr lang="ja-JP" altLang="en-US" dirty="0"/>
              <a:t>です。</a:t>
            </a:r>
            <a:endParaRPr kumimoji="1" lang="en-US" altLang="ja-JP"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10</a:t>
            </a:fld>
            <a:endParaRPr kumimoji="1" lang="ja-JP" altLang="en-US"/>
          </a:p>
        </p:txBody>
      </p:sp>
    </p:spTree>
    <p:extLst>
      <p:ext uri="{BB962C8B-B14F-4D97-AF65-F5344CB8AC3E}">
        <p14:creationId xmlns:p14="http://schemas.microsoft.com/office/powerpoint/2010/main" val="1481635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8818" y="4771093"/>
            <a:ext cx="5430531" cy="4253078"/>
          </a:xfrm>
        </p:spPr>
        <p:txBody>
          <a:bodyPr/>
          <a:lstStyle/>
          <a:p>
            <a:r>
              <a:rPr kumimoji="1" lang="ja-JP" altLang="en-US" dirty="0"/>
              <a:t>もしもの時のこと。（続き）</a:t>
            </a:r>
            <a:endParaRPr kumimoji="1" lang="en-US" altLang="ja-JP" dirty="0"/>
          </a:p>
          <a:p>
            <a:r>
              <a:rPr kumimoji="1" lang="ja-JP" altLang="en-US" dirty="0"/>
              <a:t>ここでは、介護になった時どうしたいかを書いておきます。</a:t>
            </a:r>
            <a:endParaRPr kumimoji="1" lang="en-US" altLang="ja-JP" dirty="0"/>
          </a:p>
          <a:p>
            <a:r>
              <a:rPr kumimoji="1" lang="ja-JP" altLang="en-US" dirty="0"/>
              <a:t>誰に介護して欲しいか、どこで療養したいか。　それから、</a:t>
            </a:r>
            <a:endParaRPr kumimoji="1" lang="en-US" altLang="ja-JP" dirty="0"/>
          </a:p>
          <a:p>
            <a:r>
              <a:rPr kumimoji="1" lang="ja-JP" altLang="en-US" dirty="0"/>
              <a:t>療養にかかるお金のこと、その管理のこと、も考えて記入しておきましょう。</a:t>
            </a:r>
            <a:endParaRPr kumimoji="1" lang="en-US" altLang="ja-JP" dirty="0"/>
          </a:p>
          <a:p>
            <a:endParaRPr kumimoji="1" lang="en-US" altLang="ja-JP" dirty="0"/>
          </a:p>
          <a:p>
            <a:r>
              <a:rPr kumimoji="1" lang="en-US" altLang="ja-JP" dirty="0"/>
              <a:t>9</a:t>
            </a:r>
            <a:r>
              <a:rPr kumimoji="1" lang="ja-JP" altLang="en-US" dirty="0"/>
              <a:t>ページです。</a:t>
            </a:r>
            <a:endParaRPr kumimoji="1" lang="en-US" altLang="ja-JP" dirty="0"/>
          </a:p>
          <a:p>
            <a:r>
              <a:rPr kumimoji="1" lang="ja-JP" altLang="en-US" dirty="0"/>
              <a:t>臓器提供や献体なども考えている方は記入しておきましょう。</a:t>
            </a:r>
            <a:endParaRPr kumimoji="1" lang="en-US" altLang="ja-JP" dirty="0"/>
          </a:p>
          <a:p>
            <a:r>
              <a:rPr kumimoji="1" lang="ja-JP" altLang="en-US" dirty="0"/>
              <a:t>家族がわからないでいるとタイミングが合わずに</a:t>
            </a:r>
            <a:r>
              <a:rPr kumimoji="1" lang="en-US" altLang="ja-JP" dirty="0"/>
              <a:t>,</a:t>
            </a:r>
            <a:r>
              <a:rPr kumimoji="1" lang="ja-JP" altLang="en-US" dirty="0"/>
              <a:t>想いが叶わなくなってしまう事もあります。</a:t>
            </a:r>
            <a:endParaRPr kumimoji="1" lang="en-US" altLang="ja-JP" dirty="0"/>
          </a:p>
          <a:p>
            <a:endParaRPr kumimoji="1" lang="en-US" altLang="ja-JP" dirty="0"/>
          </a:p>
          <a:p>
            <a:r>
              <a:rPr kumimoji="1" lang="ja-JP" altLang="en-US" dirty="0"/>
              <a:t>そして、気がかりなことがあれば、書いておきましょう。</a:t>
            </a:r>
            <a:endParaRPr kumimoji="1" lang="en-US" altLang="ja-JP" dirty="0"/>
          </a:p>
          <a:p>
            <a:r>
              <a:rPr kumimoji="1" lang="ja-JP" altLang="en-US" dirty="0"/>
              <a:t>これは特にひとりひとり違うのでぜひ書いておきましょう。</a:t>
            </a:r>
            <a:endParaRPr kumimoji="1" lang="en-US" altLang="ja-JP" dirty="0"/>
          </a:p>
          <a:p>
            <a:r>
              <a:rPr kumimoji="1" lang="ja-JP" altLang="en-US" dirty="0"/>
              <a:t>そして、これも家族や大切なひとと話し合っておきましょう。誰と話し合ったかも記入しておきましょう。</a:t>
            </a:r>
            <a:endParaRPr kumimoji="1" lang="en-US" altLang="ja-JP" dirty="0"/>
          </a:p>
          <a:p>
            <a:endParaRPr kumimoji="1" lang="en-US" altLang="ja-JP" dirty="0"/>
          </a:p>
          <a:p>
            <a:r>
              <a:rPr lang="ja-JP" altLang="en-US" dirty="0"/>
              <a:t>繰り返しますが、</a:t>
            </a:r>
            <a:endParaRPr lang="en-US" altLang="ja-JP" dirty="0"/>
          </a:p>
          <a:p>
            <a:r>
              <a:rPr kumimoji="1" lang="ja-JP" altLang="en-US" dirty="0"/>
              <a:t>大切なのは、想いを伝え、家族の想いも聞いてみること。日々のコミュニケーションが大切です。</a:t>
            </a:r>
            <a:endParaRPr kumimoji="1" lang="en-US" altLang="ja-JP" dirty="0"/>
          </a:p>
          <a:p>
            <a:r>
              <a:rPr kumimoji="1" lang="ja-JP" altLang="en-US" dirty="0"/>
              <a:t>意見が違ってもいい。お互いの気持ちを分かっておくことが大切です。</a:t>
            </a:r>
            <a:endParaRPr kumimoji="1" lang="en-US" altLang="ja-JP" dirty="0"/>
          </a:p>
          <a:p>
            <a:r>
              <a:rPr kumimoji="1" lang="ja-JP" altLang="en-US" dirty="0"/>
              <a:t>話し合うことで、考えが変わったり、確認できたりします。変わったら、書き直しＯＫです。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11</a:t>
            </a:fld>
            <a:endParaRPr kumimoji="1" lang="ja-JP" altLang="en-US"/>
          </a:p>
        </p:txBody>
      </p:sp>
    </p:spTree>
    <p:extLst>
      <p:ext uri="{BB962C8B-B14F-4D97-AF65-F5344CB8AC3E}">
        <p14:creationId xmlns:p14="http://schemas.microsoft.com/office/powerpoint/2010/main" val="782594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いよいよ第</a:t>
            </a:r>
            <a:r>
              <a:rPr kumimoji="1" lang="en-US" altLang="ja-JP" dirty="0"/>
              <a:t>3</a:t>
            </a:r>
            <a:r>
              <a:rPr kumimoji="1" lang="ja-JP" altLang="en-US" dirty="0"/>
              <a:t>章エンディングです</a:t>
            </a:r>
            <a:endParaRPr kumimoji="1" lang="en-US" altLang="ja-JP" dirty="0"/>
          </a:p>
          <a:p>
            <a:endParaRPr kumimoji="1" lang="en-US" altLang="ja-JP" dirty="0"/>
          </a:p>
          <a:p>
            <a:r>
              <a:rPr kumimoji="1" lang="ja-JP" altLang="en-US" dirty="0"/>
              <a:t>ここは、</a:t>
            </a:r>
            <a:endParaRPr kumimoji="1" lang="en-US" altLang="ja-JP" dirty="0"/>
          </a:p>
          <a:p>
            <a:r>
              <a:rPr kumimoji="1" lang="ja-JP" altLang="en-US" dirty="0"/>
              <a:t>亡くなった後のことを記入するページです。</a:t>
            </a:r>
            <a:endParaRPr kumimoji="1" lang="en-US" altLang="ja-JP" dirty="0"/>
          </a:p>
          <a:p>
            <a:endParaRPr kumimoji="1" lang="en-US" altLang="ja-JP" dirty="0"/>
          </a:p>
          <a:p>
            <a:r>
              <a:rPr kumimoji="1" lang="ja-JP" altLang="en-US" dirty="0"/>
              <a:t>具体的に、こうしてほしいという考えのある方は、しっかり書いておきましょう。</a:t>
            </a:r>
            <a:endParaRPr kumimoji="1" lang="en-US" altLang="ja-JP" dirty="0"/>
          </a:p>
          <a:p>
            <a:r>
              <a:rPr kumimoji="1" lang="ja-JP" altLang="en-US" dirty="0"/>
              <a:t>具体的に意思表示があることで、家族が悩まないということもあります。</a:t>
            </a:r>
            <a:endParaRPr kumimoji="1" lang="en-US" altLang="ja-JP" dirty="0"/>
          </a:p>
          <a:p>
            <a:r>
              <a:rPr kumimoji="1" lang="ja-JP" altLang="en-US" dirty="0"/>
              <a:t>また、記入することで元気なうちにできることやしたいことが、見えてくるかもしれませんね。</a:t>
            </a:r>
            <a:endParaRPr kumimoji="1" lang="en-US" altLang="ja-JP" dirty="0"/>
          </a:p>
          <a:p>
            <a:r>
              <a:rPr kumimoji="1" lang="ja-JP" altLang="en-US" dirty="0"/>
              <a:t>家族に伝えておきたいことも出てくるかもしれません。</a:t>
            </a:r>
            <a:endParaRPr kumimoji="1" lang="en-US" altLang="ja-JP" dirty="0"/>
          </a:p>
          <a:p>
            <a:endParaRPr kumimoji="1" lang="en-US" altLang="ja-JP" dirty="0"/>
          </a:p>
          <a:p>
            <a:r>
              <a:rPr kumimoji="1" lang="ja-JP" altLang="en-US" dirty="0"/>
              <a:t>考えが変わったら、書き直し</a:t>
            </a:r>
            <a:r>
              <a:rPr kumimoji="1" lang="en-US" altLang="ja-JP" dirty="0"/>
              <a:t>OK</a:t>
            </a:r>
            <a:r>
              <a:rPr kumimoji="1" lang="ja-JP" altLang="en-US" dirty="0"/>
              <a:t>です。</a:t>
            </a:r>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12</a:t>
            </a:fld>
            <a:endParaRPr kumimoji="1" lang="ja-JP" altLang="en-US"/>
          </a:p>
        </p:txBody>
      </p:sp>
    </p:spTree>
    <p:extLst>
      <p:ext uri="{BB962C8B-B14F-4D97-AF65-F5344CB8AC3E}">
        <p14:creationId xmlns:p14="http://schemas.microsoft.com/office/powerpoint/2010/main" val="1828426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12</a:t>
            </a:r>
            <a:r>
              <a:rPr kumimoji="1" lang="ja-JP" altLang="en-US" dirty="0"/>
              <a:t>ページは、</a:t>
            </a:r>
            <a:endParaRPr kumimoji="1" lang="en-US" altLang="ja-JP" dirty="0"/>
          </a:p>
          <a:p>
            <a:r>
              <a:rPr kumimoji="1" lang="ja-JP" altLang="en-US" dirty="0"/>
              <a:t>　もしもの時に、連絡してほしい方の連絡先を記入しておくところです。</a:t>
            </a:r>
            <a:endParaRPr kumimoji="1" lang="en-US" altLang="ja-JP" dirty="0"/>
          </a:p>
          <a:p>
            <a:r>
              <a:rPr kumimoji="1" lang="ja-JP" altLang="en-US" dirty="0"/>
              <a:t>　家族であっても、本人の交友関係、つながりの深さなどは、わかりません。</a:t>
            </a:r>
            <a:endParaRPr kumimoji="1" lang="en-US" altLang="ja-JP" dirty="0"/>
          </a:p>
          <a:p>
            <a:r>
              <a:rPr kumimoji="1" lang="ja-JP" altLang="en-US" dirty="0"/>
              <a:t>　記入してあれば、家族はとても助かります。</a:t>
            </a:r>
            <a:endParaRPr kumimoji="1" lang="en-US" altLang="ja-JP" dirty="0"/>
          </a:p>
          <a:p>
            <a:r>
              <a:rPr lang="ja-JP" altLang="en-US" dirty="0"/>
              <a:t>　自分も安心です。</a:t>
            </a:r>
            <a:endParaRPr kumimoji="1" lang="en-US" altLang="ja-JP" dirty="0"/>
          </a:p>
          <a:p>
            <a:endParaRPr kumimoji="1" lang="en-US" altLang="ja-JP" dirty="0"/>
          </a:p>
          <a:p>
            <a:endParaRPr kumimoji="1" lang="en-US" altLang="ja-JP" dirty="0"/>
          </a:p>
          <a:p>
            <a:r>
              <a:rPr kumimoji="1" lang="en-US" altLang="ja-JP" dirty="0"/>
              <a:t>13</a:t>
            </a:r>
            <a:r>
              <a:rPr kumimoji="1" lang="ja-JP" altLang="en-US" dirty="0"/>
              <a:t>ページは、</a:t>
            </a:r>
            <a:endParaRPr kumimoji="1" lang="en-US" altLang="ja-JP" dirty="0"/>
          </a:p>
          <a:p>
            <a:r>
              <a:rPr kumimoji="1" lang="ja-JP" altLang="en-US" dirty="0"/>
              <a:t>　大切な人へのメッセージを書くところです。</a:t>
            </a:r>
            <a:endParaRPr kumimoji="1" lang="en-US" altLang="ja-JP" dirty="0"/>
          </a:p>
          <a:p>
            <a:r>
              <a:rPr kumimoji="1" lang="ja-JP" altLang="en-US" dirty="0"/>
              <a:t>　書きたい人が沢山ある方は、紙を足して書くなど自由に使いましょう。</a:t>
            </a:r>
            <a:endParaRPr kumimoji="1" lang="en-US" altLang="ja-JP" dirty="0"/>
          </a:p>
          <a:p>
            <a:r>
              <a:rPr lang="ja-JP" altLang="en-US" dirty="0"/>
              <a:t>　日頃、直接伝えることが難しいことがあれば書いておくことができます。</a:t>
            </a:r>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13</a:t>
            </a:fld>
            <a:endParaRPr kumimoji="1" lang="ja-JP" altLang="en-US"/>
          </a:p>
        </p:txBody>
      </p:sp>
    </p:spTree>
    <p:extLst>
      <p:ext uri="{BB962C8B-B14F-4D97-AF65-F5344CB8AC3E}">
        <p14:creationId xmlns:p14="http://schemas.microsoft.com/office/powerpoint/2010/main" val="4131034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a:t>
            </a:r>
            <a:r>
              <a:rPr kumimoji="1" lang="en-US" altLang="ja-JP" dirty="0"/>
              <a:t>15</a:t>
            </a:r>
            <a:r>
              <a:rPr kumimoji="1" lang="ja-JP" altLang="en-US" dirty="0"/>
              <a:t>ページは、財産や保険など</a:t>
            </a:r>
            <a:r>
              <a:rPr lang="ja-JP" altLang="en-US" dirty="0"/>
              <a:t>をまとめて書いておくところです。</a:t>
            </a:r>
            <a:endParaRPr lang="en-US" altLang="ja-JP" dirty="0"/>
          </a:p>
          <a:p>
            <a:endParaRPr kumimoji="1" lang="en-US" altLang="ja-JP" dirty="0"/>
          </a:p>
          <a:p>
            <a:r>
              <a:rPr lang="ja-JP" altLang="en-US" dirty="0"/>
              <a:t>これらのことは、自分</a:t>
            </a:r>
            <a:r>
              <a:rPr kumimoji="1" lang="ja-JP" altLang="en-US" dirty="0"/>
              <a:t>しか知らないということが多いのではないでしょうか。</a:t>
            </a:r>
            <a:endParaRPr kumimoji="1" lang="en-US" altLang="ja-JP" dirty="0"/>
          </a:p>
          <a:p>
            <a:r>
              <a:rPr kumimoji="1" lang="ja-JP" altLang="en-US" dirty="0"/>
              <a:t>あるいは、自分でもはっきりはわからないな～という方もいるかもしれませんね。</a:t>
            </a:r>
            <a:endParaRPr kumimoji="1" lang="en-US" altLang="ja-JP" dirty="0"/>
          </a:p>
          <a:p>
            <a:r>
              <a:rPr kumimoji="1" lang="ja-JP" altLang="en-US" dirty="0"/>
              <a:t>これをきっかけに、一度整理しておいてはいかがでしょう。</a:t>
            </a:r>
            <a:endParaRPr kumimoji="1" lang="en-US" altLang="ja-JP" dirty="0"/>
          </a:p>
          <a:p>
            <a:r>
              <a:rPr kumimoji="1" lang="ja-JP" altLang="en-US" dirty="0"/>
              <a:t>大切な備忘録にもなります。</a:t>
            </a:r>
            <a:endParaRPr kumimoji="1" lang="en-US" altLang="ja-JP" dirty="0"/>
          </a:p>
          <a:p>
            <a:endParaRPr kumimoji="1" lang="en-US" altLang="ja-JP" dirty="0"/>
          </a:p>
          <a:p>
            <a:r>
              <a:rPr kumimoji="1" lang="ja-JP" altLang="en-US" dirty="0"/>
              <a:t>負の財産も残す物があるならしっかりと伝えておくことが大切です。</a:t>
            </a:r>
            <a:endParaRPr kumimoji="1" lang="en-US" altLang="ja-JP" dirty="0"/>
          </a:p>
          <a:p>
            <a:r>
              <a:rPr kumimoji="1" lang="ja-JP" altLang="en-US" dirty="0"/>
              <a:t>もしもの時、家族がとても助かります。</a:t>
            </a:r>
            <a:endParaRPr kumimoji="1" lang="en-US" altLang="ja-JP" dirty="0"/>
          </a:p>
          <a:p>
            <a:r>
              <a:rPr kumimoji="1" lang="ja-JP" altLang="en-US" dirty="0"/>
              <a:t>定期的な見直し、修正も忘れずに。</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14</a:t>
            </a:fld>
            <a:endParaRPr kumimoji="1" lang="ja-JP" altLang="en-US"/>
          </a:p>
        </p:txBody>
      </p:sp>
    </p:spTree>
    <p:extLst>
      <p:ext uri="{BB962C8B-B14F-4D97-AF65-F5344CB8AC3E}">
        <p14:creationId xmlns:p14="http://schemas.microsoft.com/office/powerpoint/2010/main" val="3753197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3863" y="557213"/>
            <a:ext cx="5949950" cy="3348037"/>
          </a:xfrm>
        </p:spPr>
      </p:sp>
      <p:sp>
        <p:nvSpPr>
          <p:cNvPr id="3" name="ノート プレースホルダー 2"/>
          <p:cNvSpPr>
            <a:spLocks noGrp="1"/>
          </p:cNvSpPr>
          <p:nvPr>
            <p:ph type="body" idx="1"/>
          </p:nvPr>
        </p:nvSpPr>
        <p:spPr>
          <a:xfrm>
            <a:off x="511561" y="4200422"/>
            <a:ext cx="5862845" cy="5169719"/>
          </a:xfrm>
        </p:spPr>
        <p:txBody>
          <a:bodyPr/>
          <a:lstStyle/>
          <a:p>
            <a:r>
              <a:rPr kumimoji="1" lang="en-US" altLang="ja-JP" dirty="0"/>
              <a:t>P20</a:t>
            </a:r>
            <a:r>
              <a:rPr kumimoji="1" lang="ja-JP" altLang="en-US" dirty="0"/>
              <a:t>は、「人生会議」についての説明です。</a:t>
            </a:r>
            <a:endParaRPr kumimoji="1" lang="en-US" altLang="ja-JP" dirty="0"/>
          </a:p>
          <a:p>
            <a:r>
              <a:rPr kumimoji="1" lang="ja-JP" altLang="en-US" dirty="0"/>
              <a:t>人生会議　してみませんか。と厚生労働省がコマーシャルをしていますが、聞いたことはありますか？</a:t>
            </a:r>
            <a:endParaRPr kumimoji="1" lang="en-US" altLang="ja-JP" dirty="0"/>
          </a:p>
          <a:p>
            <a:endParaRPr kumimoji="1" lang="en-US" altLang="ja-JP" dirty="0"/>
          </a:p>
          <a:p>
            <a:r>
              <a:rPr kumimoji="1" lang="ja-JP" altLang="en-US" dirty="0"/>
              <a:t>「人生会議」とは、これまでの自分の行き方や大切にしてきたことを伝え、最期まで自分らしくあるように、治療やケアについて家族や主治医、ケアマネジャー、看護師など支援してくださるスタッフと一緒に話し合いをすることです。その過程を言います。</a:t>
            </a:r>
            <a:endParaRPr kumimoji="1" lang="en-US" altLang="ja-JP" dirty="0"/>
          </a:p>
          <a:p>
            <a:endParaRPr kumimoji="1" lang="en-US" altLang="ja-JP" dirty="0"/>
          </a:p>
          <a:p>
            <a:r>
              <a:rPr kumimoji="1" lang="ja-JP" altLang="en-US" dirty="0"/>
              <a:t>ポイントは、</a:t>
            </a:r>
            <a:endParaRPr kumimoji="1" lang="en-US" altLang="ja-JP" dirty="0"/>
          </a:p>
          <a:p>
            <a:r>
              <a:rPr kumimoji="1" lang="ja-JP" altLang="en-US" dirty="0"/>
              <a:t>一人できめない、一度に決めない、そして何回でも話し合うこと。</a:t>
            </a:r>
            <a:endParaRPr kumimoji="1" lang="en-US" altLang="ja-JP" dirty="0"/>
          </a:p>
          <a:p>
            <a:r>
              <a:rPr kumimoji="1" lang="ja-JP" altLang="en-US" dirty="0"/>
              <a:t>人生会議は「決めること」ではなく「話し合うこと」「思いを伝え合うこと」です。</a:t>
            </a:r>
            <a:endParaRPr kumimoji="1" lang="en-US" altLang="ja-JP" dirty="0"/>
          </a:p>
          <a:p>
            <a:endParaRPr kumimoji="1" lang="en-US" altLang="ja-JP" dirty="0"/>
          </a:p>
          <a:p>
            <a:r>
              <a:rPr kumimoji="1" lang="ja-JP" altLang="en-US" dirty="0"/>
              <a:t>もしも自分で判断できなくなった時に、代理者が「本人だったら（お母さんだったら）どうして欲しいか」をイメージして選択できるように、元気なうちからのコミュニケーションが大切です。</a:t>
            </a:r>
            <a:endParaRPr kumimoji="1" lang="en-US" altLang="ja-JP" dirty="0"/>
          </a:p>
          <a:p>
            <a:r>
              <a:rPr lang="ja-JP" altLang="en-US" dirty="0"/>
              <a:t>想いは、日常の何気ない会話の中に出てくることがあります。</a:t>
            </a:r>
            <a:endParaRPr lang="en-US" altLang="ja-JP" dirty="0"/>
          </a:p>
          <a:p>
            <a:r>
              <a:rPr kumimoji="1" lang="ja-JP" altLang="en-US" dirty="0"/>
              <a:t>わざわざ場を設定することも大事ですが、日常の会話</a:t>
            </a:r>
            <a:r>
              <a:rPr kumimoji="1" lang="en-US" altLang="ja-JP" dirty="0"/>
              <a:t>(</a:t>
            </a:r>
            <a:r>
              <a:rPr kumimoji="1" lang="ja-JP" altLang="en-US" dirty="0"/>
              <a:t>コミュニケーション）もとても大事です。</a:t>
            </a:r>
            <a:endParaRPr kumimoji="1" lang="en-US" altLang="ja-JP" dirty="0"/>
          </a:p>
          <a:p>
            <a:r>
              <a:rPr kumimoji="1" lang="ja-JP" altLang="en-US" dirty="0"/>
              <a:t>このノートをその話合いのきっかけや手がかりにして欲しいと考えています。</a:t>
            </a:r>
            <a:endParaRPr kumimoji="1" lang="en-US" altLang="ja-JP" dirty="0"/>
          </a:p>
          <a:p>
            <a:endParaRPr lang="en-US" altLang="ja-JP" dirty="0"/>
          </a:p>
          <a:p>
            <a:endParaRPr kumimoji="1" lang="en-US" altLang="ja-JP" dirty="0"/>
          </a:p>
          <a:p>
            <a:r>
              <a:rPr kumimoji="1" lang="ja-JP" altLang="en-US" dirty="0"/>
              <a:t>日本医師会でもパンフレットを作成していて、医療従事者も勉強して「本人の想い」に沿った医療を目指しています。</a:t>
            </a:r>
            <a:endParaRPr kumimoji="1" lang="en-US" altLang="ja-JP" dirty="0"/>
          </a:p>
          <a:p>
            <a:endParaRPr kumimoji="1" lang="en-US" altLang="ja-JP" dirty="0"/>
          </a:p>
          <a:p>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15</a:t>
            </a:fld>
            <a:endParaRPr kumimoji="1" lang="ja-JP" altLang="en-US"/>
          </a:p>
        </p:txBody>
      </p:sp>
    </p:spTree>
    <p:extLst>
      <p:ext uri="{BB962C8B-B14F-4D97-AF65-F5344CB8AC3E}">
        <p14:creationId xmlns:p14="http://schemas.microsoft.com/office/powerpoint/2010/main" val="2227236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P21</a:t>
            </a:r>
          </a:p>
          <a:p>
            <a:pPr defTabSz="914027">
              <a:defRPr/>
            </a:pPr>
            <a:r>
              <a:rPr kumimoji="1" lang="ja-JP" altLang="en-US" dirty="0"/>
              <a:t>人生ノート携帯版です。</a:t>
            </a:r>
            <a:endParaRPr kumimoji="1" lang="en-US" altLang="ja-JP" dirty="0"/>
          </a:p>
          <a:p>
            <a:pPr defTabSz="914027">
              <a:defRPr/>
            </a:pPr>
            <a:r>
              <a:rPr kumimoji="1" lang="ja-JP" altLang="en-US" dirty="0"/>
              <a:t>緊急時には、周囲に家族や理解者がいるとは限りません。</a:t>
            </a:r>
            <a:endParaRPr kumimoji="1" lang="en-US" altLang="ja-JP" dirty="0"/>
          </a:p>
          <a:p>
            <a:pPr defTabSz="914027">
              <a:defRPr/>
            </a:pPr>
            <a:r>
              <a:rPr kumimoji="1" lang="ja-JP" altLang="en-US" dirty="0"/>
              <a:t>話し合ったことや伝えたいことは書いておきましょう</a:t>
            </a:r>
            <a:endParaRPr kumimoji="1" lang="en-US" altLang="ja-JP" dirty="0"/>
          </a:p>
          <a:p>
            <a:pPr defTabSz="914027">
              <a:defRPr/>
            </a:pPr>
            <a:r>
              <a:rPr kumimoji="1" lang="ja-JP" altLang="en-US" dirty="0"/>
              <a:t>記入したら、保険証やお薬手帳と一緒にしておくなど、いつも携帯できるような工夫をお願いします。</a:t>
            </a:r>
            <a:endParaRPr kumimoji="1" lang="en-US" altLang="ja-JP" dirty="0"/>
          </a:p>
          <a:p>
            <a:pPr defTabSz="914027">
              <a:defRPr/>
            </a:pPr>
            <a:r>
              <a:rPr kumimoji="1" lang="ja-JP" altLang="en-US" dirty="0"/>
              <a:t>皆さん、大切なものをひとまとめにして持っていますか？</a:t>
            </a:r>
            <a:endParaRPr kumimoji="1" lang="en-US" altLang="ja-JP" dirty="0"/>
          </a:p>
          <a:p>
            <a:pPr defTabSz="914027">
              <a:defRPr/>
            </a:pPr>
            <a:r>
              <a:rPr kumimoji="1" lang="ja-JP" altLang="en-US" dirty="0"/>
              <a:t>保険証、お薬手帳、介護保険証、診察券、などなど。</a:t>
            </a:r>
          </a:p>
          <a:p>
            <a:endParaRPr kumimoji="1" lang="en-US" altLang="ja-JP" dirty="0"/>
          </a:p>
          <a:p>
            <a:r>
              <a:rPr kumimoji="1" lang="ja-JP" altLang="en-US" dirty="0"/>
              <a:t>携帯版には、「私の人生ノート」の保管場所を記入するところがあります。</a:t>
            </a:r>
            <a:endParaRPr kumimoji="1" lang="en-US" altLang="ja-JP" dirty="0"/>
          </a:p>
          <a:p>
            <a:r>
              <a:rPr kumimoji="1" lang="ja-JP" altLang="en-US" dirty="0"/>
              <a:t>忘れずに書いておきましょう。</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16</a:t>
            </a:fld>
            <a:endParaRPr kumimoji="1" lang="ja-JP" altLang="en-US"/>
          </a:p>
        </p:txBody>
      </p:sp>
    </p:spTree>
    <p:extLst>
      <p:ext uri="{BB962C8B-B14F-4D97-AF65-F5344CB8AC3E}">
        <p14:creationId xmlns:p14="http://schemas.microsoft.com/office/powerpoint/2010/main" val="285872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いかがだったでしょうか？</a:t>
            </a:r>
            <a:endParaRPr lang="en-US" altLang="ja-JP" dirty="0"/>
          </a:p>
          <a:p>
            <a:r>
              <a:rPr lang="ja-JP" altLang="en-US" dirty="0"/>
              <a:t>エンディングノートなんて考えたとこともなかった、とても、書けないなぁ、</a:t>
            </a:r>
            <a:endParaRPr lang="en-US" altLang="ja-JP" dirty="0"/>
          </a:p>
          <a:p>
            <a:r>
              <a:rPr lang="ja-JP" altLang="en-US" dirty="0"/>
              <a:t>という方も少なくないと思います。</a:t>
            </a:r>
            <a:endParaRPr lang="en-US" altLang="ja-JP" dirty="0"/>
          </a:p>
          <a:p>
            <a:r>
              <a:rPr lang="ja-JP" altLang="en-US" dirty="0"/>
              <a:t>今日のこのお話をきっかけに、考えてみるということから始めてみませんか？</a:t>
            </a:r>
            <a:endParaRPr lang="en-US" altLang="ja-JP" dirty="0"/>
          </a:p>
          <a:p>
            <a:endParaRPr lang="en-US" altLang="ja-JP" dirty="0"/>
          </a:p>
          <a:p>
            <a:r>
              <a:rPr lang="ja-JP" altLang="en-US" dirty="0"/>
              <a:t>大切な家族や友人は、考えたとこがあるのかしら？</a:t>
            </a:r>
            <a:endParaRPr lang="en-US" altLang="ja-JP" dirty="0"/>
          </a:p>
          <a:p>
            <a:r>
              <a:rPr lang="ja-JP" altLang="en-US" dirty="0"/>
              <a:t>このことをテーマにお茶飲み話はいかがですか。</a:t>
            </a:r>
            <a:endParaRPr lang="en-US" altLang="ja-JP" dirty="0"/>
          </a:p>
          <a:p>
            <a:r>
              <a:rPr lang="ja-JP" altLang="en-US" dirty="0"/>
              <a:t>テレビや雑誌で、看取りや在宅医療がテーマの番組があったらそれをきっかけに思いを語り合うというのは？</a:t>
            </a:r>
            <a:endParaRPr lang="en-US" altLang="ja-JP" dirty="0"/>
          </a:p>
          <a:p>
            <a:endParaRPr lang="en-US" altLang="ja-JP" dirty="0"/>
          </a:p>
          <a:p>
            <a:r>
              <a:rPr lang="ja-JP" altLang="en-US" dirty="0"/>
              <a:t>そうしたら、だんだん自分の気持ちが見えてきて、書けそうなところが見つかるかもしれません。</a:t>
            </a:r>
            <a:endParaRPr lang="en-US" altLang="ja-JP" dirty="0"/>
          </a:p>
          <a:p>
            <a:endParaRPr lang="en-US" altLang="ja-JP" dirty="0"/>
          </a:p>
          <a:p>
            <a:r>
              <a:rPr kumimoji="1" lang="ja-JP" altLang="en-US" dirty="0"/>
              <a:t>繰り返しますが、</a:t>
            </a:r>
            <a:endParaRPr kumimoji="1" lang="en-US" altLang="ja-JP" dirty="0"/>
          </a:p>
          <a:p>
            <a:r>
              <a:rPr kumimoji="1" lang="ja-JP" altLang="en-US" dirty="0"/>
              <a:t>大切なことは、「気持ちは変わるもの」「変わって良い」　</a:t>
            </a:r>
            <a:endParaRPr kumimoji="1" lang="en-US" altLang="ja-JP" dirty="0"/>
          </a:p>
          <a:p>
            <a:r>
              <a:rPr kumimoji="1" lang="ja-JP" altLang="en-US" dirty="0"/>
              <a:t>そして「話し合い」「コミュニケーション」で　思いを伝え、共有しておきましょう。</a:t>
            </a:r>
            <a:endParaRPr kumimoji="1" lang="en-US" altLang="ja-JP" dirty="0"/>
          </a:p>
          <a:p>
            <a:r>
              <a:rPr kumimoji="1" lang="ja-JP" altLang="en-US" dirty="0"/>
              <a:t>その話合いのきっかけに、このノートを活用していただけると嬉しいです。</a:t>
            </a:r>
          </a:p>
          <a:p>
            <a:endParaRPr kumimoji="1" lang="ja-JP" altLang="en-US" dirty="0"/>
          </a:p>
        </p:txBody>
      </p:sp>
      <p:sp>
        <p:nvSpPr>
          <p:cNvPr id="4" name="スライド番号プレースホルダー 3"/>
          <p:cNvSpPr>
            <a:spLocks noGrp="1"/>
          </p:cNvSpPr>
          <p:nvPr>
            <p:ph type="sldNum" sz="quarter" idx="5"/>
          </p:nvPr>
        </p:nvSpPr>
        <p:spPr/>
        <p:txBody>
          <a:bodyPr/>
          <a:lstStyle/>
          <a:p>
            <a:fld id="{089AB3BB-B60A-4348-AF82-AFDFED59FC5D}" type="slidenum">
              <a:rPr kumimoji="1" lang="ja-JP" altLang="en-US" smtClean="0"/>
              <a:t>17</a:t>
            </a:fld>
            <a:endParaRPr kumimoji="1" lang="ja-JP" altLang="en-US"/>
          </a:p>
        </p:txBody>
      </p:sp>
    </p:spTree>
    <p:extLst>
      <p:ext uri="{BB962C8B-B14F-4D97-AF65-F5344CB8AC3E}">
        <p14:creationId xmlns:p14="http://schemas.microsoft.com/office/powerpoint/2010/main" val="1214502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5400"/>
            </a:lvl1pPr>
          </a:lstStyle>
          <a:p>
            <a:r>
              <a:rPr lang="ja-JP" altLang="en-US"/>
              <a:t>マスター タイトルの書式設定</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3200"/>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7466431-E20A-4DD9-8CF1-D71145B39BB2}" type="datetime1">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1125285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43A43E-6875-4693-A3E1-A1F9606EF926}" type="datetime1">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1352025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4406900"/>
            <a:ext cx="10515600" cy="1362075"/>
          </a:xfrm>
        </p:spPr>
        <p:txBody>
          <a:bodyPr anchor="t"/>
          <a:lstStyle>
            <a:lvl1pPr>
              <a:defRPr sz="4000" b="1"/>
            </a:lvl1pPr>
          </a:lstStyle>
          <a:p>
            <a:r>
              <a:rPr lang="ja-JP" altLang="en-US"/>
              <a:t>マスター タイトルの書式設定</a:t>
            </a:r>
            <a:endParaRPr lang="en-US"/>
          </a:p>
        </p:txBody>
      </p:sp>
      <p:sp>
        <p:nvSpPr>
          <p:cNvPr id="3" name="Text Placeholder 2"/>
          <p:cNvSpPr>
            <a:spLocks noGrp="1"/>
          </p:cNvSpPr>
          <p:nvPr>
            <p:ph type="body" idx="1"/>
          </p:nvPr>
        </p:nvSpPr>
        <p:spPr>
          <a:xfrm>
            <a:off x="831850" y="2906713"/>
            <a:ext cx="105156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B54CE3-2C04-4747-B800-0A6790B6E0FB}" type="datetime1">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3673391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838200" y="1820863"/>
            <a:ext cx="5181600" cy="43513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6172200" y="1820863"/>
            <a:ext cx="5181600" cy="43513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0F3C581D-20A3-4ED7-AD19-98DB1FAD1D51}" type="datetime1">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3003295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831850" y="1535113"/>
            <a:ext cx="515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1850" y="2174875"/>
            <a:ext cx="5156200" cy="399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6189663" y="1535113"/>
            <a:ext cx="515778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89663" y="2174875"/>
            <a:ext cx="5157787" cy="399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EC39960-C9D4-49B7-8B06-E1F78C9449FC}" type="datetime1">
              <a:rPr kumimoji="1" lang="ja-JP" altLang="en-US" smtClean="0"/>
              <a:t>2025/2/19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122539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3AC63704-2200-4C31-B10F-4D0AC64D0EF6}" type="datetime1">
              <a:rPr kumimoji="1" lang="ja-JP" altLang="en-US" smtClean="0"/>
              <a:t>2025/2/19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1982279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85454-B928-4B34-9633-315F2B1EEEB5}" type="datetime1">
              <a:rPr kumimoji="1" lang="ja-JP" altLang="en-US" smtClean="0"/>
              <a:t>2025/2/19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2986434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1850" y="685800"/>
            <a:ext cx="4013200" cy="1160463"/>
          </a:xfrm>
        </p:spPr>
        <p:txBody>
          <a:bodyPr anchor="b"/>
          <a:lstStyle>
            <a:lvl1pPr>
              <a:defRPr sz="2000" b="1"/>
            </a:lvl1pPr>
          </a:lstStyle>
          <a:p>
            <a:r>
              <a:rPr lang="ja-JP" altLang="en-US"/>
              <a:t>マスター タイトルの書式設定</a:t>
            </a:r>
            <a:endParaRPr lang="en-US"/>
          </a:p>
        </p:txBody>
      </p:sp>
      <p:sp>
        <p:nvSpPr>
          <p:cNvPr id="3" name="Content Placeholder 2"/>
          <p:cNvSpPr>
            <a:spLocks noGrp="1"/>
          </p:cNvSpPr>
          <p:nvPr>
            <p:ph idx="1"/>
          </p:nvPr>
        </p:nvSpPr>
        <p:spPr>
          <a:xfrm>
            <a:off x="5046663" y="685800"/>
            <a:ext cx="6300787" cy="5486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831850" y="1846263"/>
            <a:ext cx="4013200" cy="43259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E3582F8-8F48-4E41-83C0-31973B5BCFA9}" type="datetime1">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219011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505075" y="4800600"/>
            <a:ext cx="7177088" cy="566738"/>
          </a:xfrm>
        </p:spPr>
        <p:txBody>
          <a:bodyPr anchor="b"/>
          <a:lstStyle>
            <a:lvl1pPr>
              <a:defRPr sz="2000" b="1"/>
            </a:lvl1pPr>
          </a:lstStyle>
          <a:p>
            <a:r>
              <a:rPr lang="ja-JP" altLang="en-US"/>
              <a:t>マスター タイトルの書式設定</a:t>
            </a:r>
            <a:endParaRPr lang="en-US"/>
          </a:p>
        </p:txBody>
      </p:sp>
      <p:sp>
        <p:nvSpPr>
          <p:cNvPr id="3" name="Picture Placeholder 2"/>
          <p:cNvSpPr>
            <a:spLocks noGrp="1"/>
          </p:cNvSpPr>
          <p:nvPr>
            <p:ph type="pic" idx="1"/>
          </p:nvPr>
        </p:nvSpPr>
        <p:spPr>
          <a:xfrm>
            <a:off x="2505075" y="685800"/>
            <a:ext cx="7177088" cy="4041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2505075" y="5367338"/>
            <a:ext cx="717708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93C5A7D-8160-4A78-BE76-FD0B5EF8AC24}" type="datetime1">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105749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3BA9043-0037-42F4-B770-264F595634AE}" type="datetime1">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1706033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34D79A4-E4EF-401E-9449-8CCD72B1C397}" type="datetime1">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396837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74638"/>
            <a:ext cx="10515600" cy="132556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838200" y="1820863"/>
            <a:ext cx="105156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124A1-9F5B-4FD0-A6C1-AC01EC399EBF}" type="datetime1">
              <a:rPr kumimoji="1" lang="ja-JP" altLang="en-US" smtClean="0"/>
              <a:t>2025/2/19</a:t>
            </a:fld>
            <a:endParaRPr kumimoji="1" lang="ja-JP" alt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63A501-DF28-4949-AEFA-2B21B4968C38}" type="slidenum">
              <a:rPr kumimoji="1" lang="ja-JP" altLang="en-US" smtClean="0"/>
              <a:t>‹#›</a:t>
            </a:fld>
            <a:endParaRPr kumimoji="1" lang="ja-JP" altLang="en-US"/>
          </a:p>
        </p:txBody>
      </p:sp>
    </p:spTree>
    <p:extLst>
      <p:ext uri="{BB962C8B-B14F-4D97-AF65-F5344CB8AC3E}">
        <p14:creationId xmlns:p14="http://schemas.microsoft.com/office/powerpoint/2010/main" val="35558983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3.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8.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0.png"/><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2.png"/><Relationship Id="rId4" Type="http://schemas.microsoft.com/office/2007/relationships/hdphoto" Target="../media/hdphoto8.wdp"/></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15.png"/><Relationship Id="rId4" Type="http://schemas.microsoft.com/office/2007/relationships/hdphoto" Target="../media/hdphoto10.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17.png"/><Relationship Id="rId4" Type="http://schemas.microsoft.com/office/2007/relationships/hdphoto" Target="../media/hdphoto12.wdp"/></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19.png"/><Relationship Id="rId4" Type="http://schemas.microsoft.com/office/2007/relationships/hdphoto" Target="../media/hdphoto14.wdp"/></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7.wdp"/><Relationship Id="rId5" Type="http://schemas.openxmlformats.org/officeDocument/2006/relationships/image" Target="../media/image21.png"/><Relationship Id="rId4" Type="http://schemas.microsoft.com/office/2007/relationships/hdphoto" Target="../media/hdphoto16.wdp"/></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18.wdp"/><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9.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528FFAB-AD06-4B61-B5F7-90ADEA1C7DA4}"/>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Effect>
                      <a14:colorTemperature colorTemp="8800"/>
                    </a14:imgEffect>
                    <a14:imgEffect>
                      <a14:saturation sat="400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8990782" y="438669"/>
            <a:ext cx="2802374" cy="3981062"/>
          </a:xfrm>
          <a:prstGeom prst="rect">
            <a:avLst/>
          </a:prstGeom>
        </p:spPr>
      </p:pic>
      <p:sp>
        <p:nvSpPr>
          <p:cNvPr id="5" name="四角形: 角を丸くする 4">
            <a:extLst>
              <a:ext uri="{FF2B5EF4-FFF2-40B4-BE49-F238E27FC236}">
                <a16:creationId xmlns:a16="http://schemas.microsoft.com/office/drawing/2014/main" id="{BEE930F5-E826-460E-9F6D-2AB63E2C0ABF}"/>
              </a:ext>
            </a:extLst>
          </p:cNvPr>
          <p:cNvSpPr/>
          <p:nvPr/>
        </p:nvSpPr>
        <p:spPr>
          <a:xfrm>
            <a:off x="328506" y="519188"/>
            <a:ext cx="8393463" cy="721589"/>
          </a:xfrm>
          <a:prstGeom prst="roundRect">
            <a:avLst/>
          </a:prstGeom>
          <a:solidFill>
            <a:schemeClr val="accent4">
              <a:lumMod val="20000"/>
              <a:lumOff val="80000"/>
            </a:schemeClr>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 name="タイトル 1">
            <a:extLst>
              <a:ext uri="{FF2B5EF4-FFF2-40B4-BE49-F238E27FC236}">
                <a16:creationId xmlns:a16="http://schemas.microsoft.com/office/drawing/2014/main" id="{F5AA2553-5005-43C7-A033-7249E3168AFE}"/>
              </a:ext>
            </a:extLst>
          </p:cNvPr>
          <p:cNvSpPr>
            <a:spLocks noGrp="1"/>
          </p:cNvSpPr>
          <p:nvPr>
            <p:ph type="ctrTitle"/>
          </p:nvPr>
        </p:nvSpPr>
        <p:spPr>
          <a:xfrm>
            <a:off x="398844" y="447950"/>
            <a:ext cx="8136688" cy="765388"/>
          </a:xfrm>
        </p:spPr>
        <p:txBody>
          <a:bodyPr>
            <a:noAutofit/>
          </a:bodyPr>
          <a:lstStyle/>
          <a:p>
            <a:r>
              <a:rPr kumimoji="1" lang="ja-JP" altLang="en-US" sz="4000" b="1" dirty="0">
                <a:solidFill>
                  <a:srgbClr val="FF66FF"/>
                </a:solidFill>
                <a:latin typeface="HG丸ｺﾞｼｯｸM-PRO" panose="020F0600000000000000" pitchFamily="50" charset="-128"/>
                <a:ea typeface="HG丸ｺﾞｼｯｸM-PRO" panose="020F0600000000000000" pitchFamily="50" charset="-128"/>
                <a:cs typeface="Arial" panose="020B0604020202020204" pitchFamily="34" charset="0"/>
              </a:rPr>
              <a:t>わたしの人生ノート書き方講座</a:t>
            </a:r>
          </a:p>
        </p:txBody>
      </p:sp>
      <p:sp>
        <p:nvSpPr>
          <p:cNvPr id="4" name="スライド番号プレースホルダー 3">
            <a:extLst>
              <a:ext uri="{FF2B5EF4-FFF2-40B4-BE49-F238E27FC236}">
                <a16:creationId xmlns:a16="http://schemas.microsoft.com/office/drawing/2014/main" id="{366D283C-0371-4256-88AA-EC208F5C1D13}"/>
              </a:ext>
            </a:extLst>
          </p:cNvPr>
          <p:cNvSpPr>
            <a:spLocks noGrp="1"/>
          </p:cNvSpPr>
          <p:nvPr>
            <p:ph type="sldNum" sz="quarter" idx="12"/>
          </p:nvPr>
        </p:nvSpPr>
        <p:spPr>
          <a:xfrm>
            <a:off x="8488564" y="6410050"/>
            <a:ext cx="3276600" cy="365125"/>
          </a:xfrm>
        </p:spPr>
        <p:txBody>
          <a:bodyPr/>
          <a:lstStyle/>
          <a:p>
            <a:fld id="{2F63A501-DF28-4949-AEFA-2B21B4968C38}" type="slidenum">
              <a:rPr kumimoji="1" lang="ja-JP" altLang="en-US" sz="1800" smtClean="0"/>
              <a:t>1</a:t>
            </a:fld>
            <a:endParaRPr kumimoji="1" lang="ja-JP" altLang="en-US" sz="1800"/>
          </a:p>
        </p:txBody>
      </p:sp>
      <p:sp>
        <p:nvSpPr>
          <p:cNvPr id="6" name="テキスト ボックス 5">
            <a:extLst>
              <a:ext uri="{FF2B5EF4-FFF2-40B4-BE49-F238E27FC236}">
                <a16:creationId xmlns:a16="http://schemas.microsoft.com/office/drawing/2014/main" id="{5D0D59C6-E7D9-407B-A9D3-54DDFCD262DA}"/>
              </a:ext>
            </a:extLst>
          </p:cNvPr>
          <p:cNvSpPr txBox="1"/>
          <p:nvPr/>
        </p:nvSpPr>
        <p:spPr>
          <a:xfrm>
            <a:off x="7545675" y="5763719"/>
            <a:ext cx="3185487" cy="646331"/>
          </a:xfrm>
          <a:prstGeom prst="rect">
            <a:avLst/>
          </a:prstGeom>
          <a:noFill/>
        </p:spPr>
        <p:txBody>
          <a:bodyPr wrap="none" rtlCol="0">
            <a:spAutoFit/>
          </a:bodyPr>
          <a:lstStyle/>
          <a:p>
            <a:endParaRPr kumimoji="1"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8" name="タイトル 1">
            <a:extLst>
              <a:ext uri="{FF2B5EF4-FFF2-40B4-BE49-F238E27FC236}">
                <a16:creationId xmlns:a16="http://schemas.microsoft.com/office/drawing/2014/main" id="{DE0B5762-E1A4-493C-BC85-DDB6889CB267}"/>
              </a:ext>
            </a:extLst>
          </p:cNvPr>
          <p:cNvSpPr txBox="1">
            <a:spLocks/>
          </p:cNvSpPr>
          <p:nvPr/>
        </p:nvSpPr>
        <p:spPr>
          <a:xfrm>
            <a:off x="125001" y="1404314"/>
            <a:ext cx="3516923" cy="721589"/>
          </a:xfrm>
          <a:prstGeom prst="rect">
            <a:avLst/>
          </a:prstGeom>
        </p:spPr>
        <p:txBody>
          <a:bodyPr vert="horz" lIns="91440" tIns="45720" rIns="91440" bIns="45720" rtlCol="0" anchor="b">
            <a:normAutofit/>
          </a:bodyPr>
          <a:lstStyle>
            <a:lvl1pPr algn="ctr" defTabSz="914400" rtl="0" eaLnBrk="1" latinLnBrk="0" hangingPunct="1">
              <a:spcBef>
                <a:spcPct val="0"/>
              </a:spcBef>
              <a:buNone/>
              <a:defRPr kumimoji="1" sz="5400" kern="1200">
                <a:solidFill>
                  <a:schemeClr val="tx1"/>
                </a:solidFill>
                <a:latin typeface="+mj-lt"/>
                <a:ea typeface="+mj-ea"/>
                <a:cs typeface="+mj-cs"/>
              </a:defRPr>
            </a:lvl1pPr>
          </a:lstStyle>
          <a:p>
            <a:r>
              <a:rPr lang="en-US" altLang="ja-JP" sz="3600" dirty="0"/>
              <a:t>〈</a:t>
            </a:r>
            <a:r>
              <a:rPr lang="ja-JP" altLang="en-US" sz="3600" dirty="0"/>
              <a:t>今日のお話</a:t>
            </a:r>
            <a:r>
              <a:rPr lang="en-US" altLang="ja-JP" sz="3600" dirty="0"/>
              <a:t>〉</a:t>
            </a:r>
            <a:endParaRPr lang="ja-JP" altLang="en-US" sz="3600" dirty="0"/>
          </a:p>
        </p:txBody>
      </p:sp>
      <p:sp>
        <p:nvSpPr>
          <p:cNvPr id="9" name="テキスト ボックス 8">
            <a:extLst>
              <a:ext uri="{FF2B5EF4-FFF2-40B4-BE49-F238E27FC236}">
                <a16:creationId xmlns:a16="http://schemas.microsoft.com/office/drawing/2014/main" id="{36DA7FEA-26DB-4A35-9F4D-36E115E1A8CB}"/>
              </a:ext>
            </a:extLst>
          </p:cNvPr>
          <p:cNvSpPr txBox="1"/>
          <p:nvPr/>
        </p:nvSpPr>
        <p:spPr>
          <a:xfrm>
            <a:off x="328506" y="2243790"/>
            <a:ext cx="8207026" cy="1762521"/>
          </a:xfrm>
          <a:prstGeom prst="wedgeEllipseCallout">
            <a:avLst>
              <a:gd name="adj1" fmla="val -39270"/>
              <a:gd name="adj2" fmla="val -61238"/>
            </a:avLst>
          </a:prstGeom>
          <a:solidFill>
            <a:schemeClr val="accent4">
              <a:lumMod val="60000"/>
              <a:lumOff val="40000"/>
              <a:alpha val="60000"/>
            </a:schemeClr>
          </a:solidFill>
          <a:ln w="15875">
            <a:noFill/>
          </a:ln>
          <a:effectLst>
            <a:softEdge rad="63500"/>
          </a:effectLst>
        </p:spPr>
        <p:txBody>
          <a:bodyPr wrap="square" lIns="0" tIns="72000" rIns="0" bIns="72000" rtlCol="0">
            <a:spAutoFit/>
          </a:bodyPr>
          <a:lstStyle/>
          <a:p>
            <a:r>
              <a:rPr kumimoji="1" lang="ja-JP" altLang="en-US" sz="3600" dirty="0">
                <a:latin typeface="HGS創英角ﾎﾟｯﾌﾟ体" panose="040B0A00000000000000" pitchFamily="50" charset="-128"/>
                <a:ea typeface="HGS創英角ﾎﾟｯﾌﾟ体" panose="040B0A00000000000000" pitchFamily="50" charset="-128"/>
              </a:rPr>
              <a:t>「わたしの人生ノート」を、</a:t>
            </a:r>
            <a:endParaRPr kumimoji="1" lang="en-US" altLang="ja-JP" sz="3600" dirty="0">
              <a:latin typeface="HGS創英角ﾎﾟｯﾌﾟ体" panose="040B0A00000000000000" pitchFamily="50" charset="-128"/>
              <a:ea typeface="HGS創英角ﾎﾟｯﾌﾟ体" panose="040B0A00000000000000" pitchFamily="50" charset="-128"/>
            </a:endParaRPr>
          </a:p>
          <a:p>
            <a:r>
              <a:rPr kumimoji="1" lang="ja-JP" altLang="en-US" sz="3600" dirty="0">
                <a:latin typeface="HGS創英角ﾎﾟｯﾌﾟ体" panose="040B0A00000000000000" pitchFamily="50" charset="-128"/>
                <a:ea typeface="HGS創英角ﾎﾟｯﾌﾟ体" panose="040B0A00000000000000" pitchFamily="50" charset="-128"/>
              </a:rPr>
              <a:t>　　　仕舞い込まないで！</a:t>
            </a:r>
          </a:p>
        </p:txBody>
      </p:sp>
      <p:sp>
        <p:nvSpPr>
          <p:cNvPr id="10" name="コンテンツ プレースホルダー 2">
            <a:extLst>
              <a:ext uri="{FF2B5EF4-FFF2-40B4-BE49-F238E27FC236}">
                <a16:creationId xmlns:a16="http://schemas.microsoft.com/office/drawing/2014/main" id="{FAF55012-F076-4007-9641-FBCF70D2B128}"/>
              </a:ext>
            </a:extLst>
          </p:cNvPr>
          <p:cNvSpPr txBox="1">
            <a:spLocks/>
          </p:cNvSpPr>
          <p:nvPr/>
        </p:nvSpPr>
        <p:spPr>
          <a:xfrm>
            <a:off x="924249" y="4287440"/>
            <a:ext cx="7444154" cy="212261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kumimoji="1" sz="32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kumimoji="1" sz="2800" kern="1200">
                <a:solidFill>
                  <a:schemeClr val="tx1"/>
                </a:solidFill>
                <a:latin typeface="+mn-lt"/>
                <a:ea typeface="+mn-ea"/>
                <a:cs typeface="+mn-cs"/>
              </a:defRPr>
            </a:lvl2pPr>
            <a:lvl3pPr marL="914400" indent="0" algn="ctr" defTabSz="914400" rtl="0" eaLnBrk="1" latinLnBrk="0" hangingPunct="1">
              <a:spcBef>
                <a:spcPct val="20000"/>
              </a:spcBef>
              <a:buFont typeface="Arial" pitchFamily="34" charset="0"/>
              <a:buNone/>
              <a:defRPr kumimoji="1" sz="2400" kern="1200">
                <a:solidFill>
                  <a:schemeClr val="tx1"/>
                </a:solidFill>
                <a:latin typeface="+mn-lt"/>
                <a:ea typeface="+mn-ea"/>
                <a:cs typeface="+mn-cs"/>
              </a:defRPr>
            </a:lvl3pPr>
            <a:lvl4pPr marL="1371600" indent="0" algn="ctr" defTabSz="914400" rtl="0" eaLnBrk="1" latinLnBrk="0" hangingPunct="1">
              <a:spcBef>
                <a:spcPct val="20000"/>
              </a:spcBef>
              <a:buFont typeface="Arial" pitchFamily="34" charset="0"/>
              <a:buNone/>
              <a:defRPr kumimoji="1" sz="2000" kern="1200">
                <a:solidFill>
                  <a:schemeClr val="tx1"/>
                </a:solidFill>
                <a:latin typeface="+mn-lt"/>
                <a:ea typeface="+mn-ea"/>
                <a:cs typeface="+mn-cs"/>
              </a:defRPr>
            </a:lvl4pPr>
            <a:lvl5pPr marL="1828800" indent="0" algn="ctr" defTabSz="914400" rtl="0" eaLnBrk="1" latinLnBrk="0" hangingPunct="1">
              <a:spcBef>
                <a:spcPct val="20000"/>
              </a:spcBef>
              <a:buFont typeface="Arial" pitchFamily="34" charset="0"/>
              <a:buNone/>
              <a:defRPr kumimoji="1" sz="2000" kern="1200">
                <a:solidFill>
                  <a:schemeClr val="tx1"/>
                </a:solidFill>
                <a:latin typeface="+mn-lt"/>
                <a:ea typeface="+mn-ea"/>
                <a:cs typeface="+mn-cs"/>
              </a:defRPr>
            </a:lvl5pPr>
            <a:lvl6pPr marL="2286000" indent="0" algn="ctr" defTabSz="914400" rtl="0" eaLnBrk="1" latinLnBrk="0" hangingPunct="1">
              <a:spcBef>
                <a:spcPct val="20000"/>
              </a:spcBef>
              <a:buFont typeface="Arial" pitchFamily="34" charset="0"/>
              <a:buNone/>
              <a:defRPr kumimoji="1" sz="20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kumimoji="1" sz="20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kumimoji="1" sz="20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kumimoji="1" sz="2000" kern="1200">
                <a:solidFill>
                  <a:schemeClr val="tx1"/>
                </a:solidFill>
                <a:latin typeface="+mn-lt"/>
                <a:ea typeface="+mn-ea"/>
                <a:cs typeface="+mn-cs"/>
              </a:defRPr>
            </a:lvl9pPr>
          </a:lstStyle>
          <a:p>
            <a:pPr marL="514350" indent="-514350" algn="l">
              <a:buFont typeface="+mj-lt"/>
              <a:buAutoNum type="arabicPeriod"/>
            </a:pPr>
            <a:r>
              <a:rPr lang="ja-JP" altLang="en-US" sz="3600" dirty="0"/>
              <a:t>「わたしの人生ノート」ってなに？</a:t>
            </a:r>
            <a:endParaRPr lang="en-US" altLang="ja-JP" sz="3600" dirty="0"/>
          </a:p>
          <a:p>
            <a:pPr marL="514350" indent="-514350" algn="l">
              <a:buFont typeface="+mj-lt"/>
              <a:buAutoNum type="arabicPeriod"/>
            </a:pPr>
            <a:r>
              <a:rPr lang="ja-JP" altLang="en-US" sz="3600" dirty="0"/>
              <a:t>どうして必要か</a:t>
            </a:r>
            <a:endParaRPr lang="en-US" altLang="ja-JP" sz="3600" dirty="0"/>
          </a:p>
          <a:p>
            <a:pPr marL="514350" indent="-514350" algn="l">
              <a:buFont typeface="+mj-lt"/>
              <a:buAutoNum type="arabicPeriod"/>
            </a:pPr>
            <a:r>
              <a:rPr lang="ja-JP" altLang="en-US" sz="3600" dirty="0"/>
              <a:t>書き方のコツ</a:t>
            </a:r>
            <a:endParaRPr lang="en-US" altLang="ja-JP" sz="3600" dirty="0"/>
          </a:p>
        </p:txBody>
      </p:sp>
    </p:spTree>
    <p:extLst>
      <p:ext uri="{BB962C8B-B14F-4D97-AF65-F5344CB8AC3E}">
        <p14:creationId xmlns:p14="http://schemas.microsoft.com/office/powerpoint/2010/main" val="854567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7F9A1D5-CA0D-4623-A7FC-48BD454C8A8F}"/>
              </a:ext>
            </a:extLst>
          </p:cNvPr>
          <p:cNvSpPr/>
          <p:nvPr/>
        </p:nvSpPr>
        <p:spPr>
          <a:xfrm>
            <a:off x="1379220" y="1622723"/>
            <a:ext cx="9470384" cy="5027307"/>
          </a:xfrm>
          <a:prstGeom prst="roundRect">
            <a:avLst/>
          </a:prstGeom>
          <a:solidFill>
            <a:schemeClr val="accent4">
              <a:lumMod val="20000"/>
              <a:lumOff val="8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a:xfrm>
            <a:off x="1851872" y="307604"/>
            <a:ext cx="8786754" cy="645368"/>
          </a:xfrm>
        </p:spPr>
        <p:txBody>
          <a:bodyPr>
            <a:noAutofit/>
          </a:bodyPr>
          <a:lstStyle/>
          <a:p>
            <a:r>
              <a:rPr lang="ja-JP" altLang="en-US" dirty="0">
                <a:solidFill>
                  <a:schemeClr val="tx1">
                    <a:lumMod val="50000"/>
                  </a:schemeClr>
                </a:solidFill>
                <a:latin typeface="HG丸ｺﾞｼｯｸM-PRO" panose="020F0600000000000000" pitchFamily="50" charset="-128"/>
                <a:ea typeface="HG丸ｺﾞｼｯｸM-PRO" panose="020F0600000000000000" pitchFamily="50" charset="-128"/>
              </a:rPr>
              <a:t>わたしの人生ノートの位置づけ</a:t>
            </a:r>
          </a:p>
        </p:txBody>
      </p:sp>
      <p:sp>
        <p:nvSpPr>
          <p:cNvPr id="12" name="スライド番号プレースホルダー 11">
            <a:extLst>
              <a:ext uri="{FF2B5EF4-FFF2-40B4-BE49-F238E27FC236}">
                <a16:creationId xmlns:a16="http://schemas.microsoft.com/office/drawing/2014/main" id="{2C35DC9F-8E28-494A-B542-B09FC77D1640}"/>
              </a:ext>
            </a:extLst>
          </p:cNvPr>
          <p:cNvSpPr>
            <a:spLocks noGrp="1"/>
          </p:cNvSpPr>
          <p:nvPr>
            <p:ph type="sldNum" sz="quarter" idx="12"/>
          </p:nvPr>
        </p:nvSpPr>
        <p:spPr>
          <a:xfrm>
            <a:off x="8448706" y="6340678"/>
            <a:ext cx="3276600" cy="365125"/>
          </a:xfrm>
        </p:spPr>
        <p:txBody>
          <a:bodyPr/>
          <a:lstStyle/>
          <a:p>
            <a:fld id="{2F63A501-DF28-4949-AEFA-2B21B4968C38}" type="slidenum">
              <a:rPr kumimoji="1" lang="ja-JP" altLang="en-US" sz="2000" smtClean="0"/>
              <a:t>2</a:t>
            </a:fld>
            <a:endParaRPr kumimoji="1" lang="ja-JP" altLang="en-US" sz="2000" dirty="0"/>
          </a:p>
        </p:txBody>
      </p:sp>
      <p:sp>
        <p:nvSpPr>
          <p:cNvPr id="4" name="円/楕円 3"/>
          <p:cNvSpPr/>
          <p:nvPr/>
        </p:nvSpPr>
        <p:spPr>
          <a:xfrm>
            <a:off x="1966678" y="2118812"/>
            <a:ext cx="8382000" cy="4393797"/>
          </a:xfrm>
          <a:prstGeom prst="ellipse">
            <a:avLst/>
          </a:prstGeom>
          <a:solidFill>
            <a:srgbClr val="FFFF99">
              <a:alpha val="99000"/>
            </a:srgbClr>
          </a:solidFill>
          <a:ln>
            <a:solidFill>
              <a:schemeClr val="accent1">
                <a:alpha val="97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dirty="0"/>
          </a:p>
        </p:txBody>
      </p:sp>
      <p:sp>
        <p:nvSpPr>
          <p:cNvPr id="5" name="TextBox 4"/>
          <p:cNvSpPr txBox="1"/>
          <p:nvPr/>
        </p:nvSpPr>
        <p:spPr>
          <a:xfrm>
            <a:off x="1977684" y="2629988"/>
            <a:ext cx="6408711" cy="584775"/>
          </a:xfrm>
          <a:prstGeom prst="rect">
            <a:avLst/>
          </a:prstGeom>
          <a:noFill/>
        </p:spPr>
        <p:txBody>
          <a:bodyPr wrap="square" rtlCol="0">
            <a:spAutoFit/>
          </a:bodyPr>
          <a:lstStyle/>
          <a:p>
            <a:r>
              <a:rPr lang="ja-JP" altLang="en-US" sz="3200" b="1" dirty="0"/>
              <a:t>アドバンス・ケア・プランニング</a:t>
            </a:r>
            <a:endParaRPr lang="en-US" altLang="ja-JP" sz="3200" b="1" dirty="0"/>
          </a:p>
        </p:txBody>
      </p:sp>
      <p:sp>
        <p:nvSpPr>
          <p:cNvPr id="6" name="円/楕円 5"/>
          <p:cNvSpPr/>
          <p:nvPr/>
        </p:nvSpPr>
        <p:spPr>
          <a:xfrm>
            <a:off x="3191422" y="3419713"/>
            <a:ext cx="5932512" cy="2977836"/>
          </a:xfrm>
          <a:prstGeom prst="ellipse">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dirty="0"/>
          </a:p>
        </p:txBody>
      </p:sp>
      <p:sp>
        <p:nvSpPr>
          <p:cNvPr id="7" name="TextBox 6"/>
          <p:cNvSpPr txBox="1"/>
          <p:nvPr/>
        </p:nvSpPr>
        <p:spPr>
          <a:xfrm>
            <a:off x="3604886" y="3483437"/>
            <a:ext cx="4968552" cy="1169551"/>
          </a:xfrm>
          <a:prstGeom prst="rect">
            <a:avLst/>
          </a:prstGeom>
          <a:noFill/>
        </p:spPr>
        <p:txBody>
          <a:bodyPr wrap="square" rtlCol="0">
            <a:spAutoFit/>
          </a:bodyPr>
          <a:lstStyle/>
          <a:p>
            <a:pPr algn="ctr"/>
            <a:r>
              <a:rPr lang="ja-JP" altLang="en-US" sz="2800" b="1" dirty="0"/>
              <a:t>アドバンス・ディレクティブ</a:t>
            </a:r>
            <a:endParaRPr lang="en-US" altLang="ja-JP" sz="2800" b="1" dirty="0"/>
          </a:p>
          <a:p>
            <a:pPr algn="ctr"/>
            <a:r>
              <a:rPr lang="ja-JP" altLang="en-US" sz="1400" b="1" dirty="0"/>
              <a:t>患者が将来判断能力を失ったときに行われる</a:t>
            </a:r>
            <a:endParaRPr lang="en-US" altLang="ja-JP" sz="1400" b="1" dirty="0"/>
          </a:p>
          <a:p>
            <a:pPr algn="ctr"/>
            <a:r>
              <a:rPr lang="ja-JP" altLang="en-US" sz="1400" b="1" dirty="0"/>
              <a:t>医療行為に対する意向を前もって示すこと</a:t>
            </a:r>
            <a:endParaRPr lang="en-US" altLang="ja-JP" sz="1400" b="1" dirty="0"/>
          </a:p>
          <a:p>
            <a:pPr algn="ctr"/>
            <a:r>
              <a:rPr lang="ja-JP" altLang="en-US" sz="1400" b="1" dirty="0"/>
              <a:t>（リビングウィル＋代理意志決定人を表明すること）</a:t>
            </a:r>
            <a:endParaRPr lang="en-US" altLang="ja-JP" sz="1400" b="1" dirty="0"/>
          </a:p>
        </p:txBody>
      </p:sp>
      <p:sp>
        <p:nvSpPr>
          <p:cNvPr id="9" name="円/楕円 8"/>
          <p:cNvSpPr/>
          <p:nvPr/>
        </p:nvSpPr>
        <p:spPr>
          <a:xfrm>
            <a:off x="3817840" y="4668788"/>
            <a:ext cx="4854818" cy="1840308"/>
          </a:xfrm>
          <a:prstGeom prst="ellipse">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dirty="0"/>
          </a:p>
        </p:txBody>
      </p:sp>
      <p:sp>
        <p:nvSpPr>
          <p:cNvPr id="10" name="TextBox 9"/>
          <p:cNvSpPr txBox="1"/>
          <p:nvPr/>
        </p:nvSpPr>
        <p:spPr>
          <a:xfrm>
            <a:off x="4374192" y="4786834"/>
            <a:ext cx="3265638" cy="1015663"/>
          </a:xfrm>
          <a:prstGeom prst="rect">
            <a:avLst/>
          </a:prstGeom>
          <a:noFill/>
        </p:spPr>
        <p:txBody>
          <a:bodyPr wrap="none" rtlCol="0">
            <a:spAutoFit/>
          </a:bodyPr>
          <a:lstStyle/>
          <a:p>
            <a:r>
              <a:rPr lang="ja-JP" altLang="en-US" sz="3200" b="1" dirty="0">
                <a:solidFill>
                  <a:schemeClr val="tx1">
                    <a:lumMod val="50000"/>
                  </a:schemeClr>
                </a:solidFill>
              </a:rPr>
              <a:t>リビング・ウィル</a:t>
            </a:r>
            <a:endParaRPr lang="en-US" altLang="ja-JP" sz="3200" b="1" dirty="0">
              <a:solidFill>
                <a:schemeClr val="tx1">
                  <a:lumMod val="50000"/>
                </a:schemeClr>
              </a:solidFill>
            </a:endParaRPr>
          </a:p>
          <a:p>
            <a:r>
              <a:rPr lang="ja-JP" altLang="en-US" sz="1400" b="1" dirty="0">
                <a:solidFill>
                  <a:schemeClr val="tx1">
                    <a:lumMod val="50000"/>
                  </a:schemeClr>
                </a:solidFill>
              </a:rPr>
              <a:t>判断能力を失ったときの生命維持治療に</a:t>
            </a:r>
            <a:endParaRPr lang="en-US" altLang="ja-JP" sz="1400" b="1" dirty="0">
              <a:solidFill>
                <a:schemeClr val="tx1">
                  <a:lumMod val="50000"/>
                </a:schemeClr>
              </a:solidFill>
            </a:endParaRPr>
          </a:p>
          <a:p>
            <a:r>
              <a:rPr lang="ja-JP" altLang="en-US" sz="1400" b="1" dirty="0">
                <a:solidFill>
                  <a:schemeClr val="tx1">
                    <a:lumMod val="50000"/>
                  </a:schemeClr>
                </a:solidFill>
              </a:rPr>
              <a:t>関する意向についての指示書</a:t>
            </a:r>
            <a:endParaRPr lang="en-US" altLang="ja-JP" sz="1400" b="1" dirty="0">
              <a:solidFill>
                <a:schemeClr val="tx1">
                  <a:lumMod val="50000"/>
                </a:schemeClr>
              </a:solidFill>
            </a:endParaRPr>
          </a:p>
        </p:txBody>
      </p:sp>
      <p:sp>
        <p:nvSpPr>
          <p:cNvPr id="8" name="円/楕円 7"/>
          <p:cNvSpPr/>
          <p:nvPr/>
        </p:nvSpPr>
        <p:spPr>
          <a:xfrm>
            <a:off x="4780912" y="5764960"/>
            <a:ext cx="2667000" cy="74413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4000" b="1" dirty="0"/>
              <a:t>DNAR</a:t>
            </a:r>
            <a:endParaRPr lang="ja-JP" altLang="en-US" sz="4000" b="1" dirty="0"/>
          </a:p>
        </p:txBody>
      </p:sp>
      <p:sp>
        <p:nvSpPr>
          <p:cNvPr id="11" name="角丸四角形 10"/>
          <p:cNvSpPr/>
          <p:nvPr/>
        </p:nvSpPr>
        <p:spPr>
          <a:xfrm>
            <a:off x="7019158" y="1706391"/>
            <a:ext cx="4343400" cy="65055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3200" b="1" dirty="0"/>
              <a:t>プロセス</a:t>
            </a:r>
            <a:r>
              <a:rPr lang="en-US" altLang="ja-JP" sz="3200" b="1" dirty="0"/>
              <a:t>(</a:t>
            </a:r>
            <a:r>
              <a:rPr lang="ja-JP" altLang="en-US" sz="3200" b="1" dirty="0"/>
              <a:t>対話</a:t>
            </a:r>
            <a:r>
              <a:rPr lang="en-US" altLang="ja-JP" sz="3200" b="1" dirty="0"/>
              <a:t>)</a:t>
            </a:r>
            <a:r>
              <a:rPr lang="ja-JP" altLang="en-US" sz="3200" b="1" dirty="0"/>
              <a:t>を重視</a:t>
            </a:r>
          </a:p>
        </p:txBody>
      </p:sp>
      <p:cxnSp>
        <p:nvCxnSpPr>
          <p:cNvPr id="13" name="直線矢印コネクタ 12"/>
          <p:cNvCxnSpPr>
            <a:cxnSpLocks/>
          </p:cNvCxnSpPr>
          <p:nvPr/>
        </p:nvCxnSpPr>
        <p:spPr>
          <a:xfrm flipH="1">
            <a:off x="6597012" y="2008002"/>
            <a:ext cx="413388" cy="470482"/>
          </a:xfrm>
          <a:prstGeom prst="straightConnector1">
            <a:avLst/>
          </a:prstGeom>
          <a:ln w="57150">
            <a:tailEnd type="arrow"/>
          </a:ln>
        </p:spPr>
        <p:style>
          <a:lnRef idx="2">
            <a:schemeClr val="accent1"/>
          </a:lnRef>
          <a:fillRef idx="0">
            <a:schemeClr val="accent1"/>
          </a:fillRef>
          <a:effectRef idx="1">
            <a:schemeClr val="accent1"/>
          </a:effectRef>
          <a:fontRef idx="minor">
            <a:schemeClr val="tx1"/>
          </a:fontRef>
        </p:style>
      </p:cxnSp>
      <p:sp>
        <p:nvSpPr>
          <p:cNvPr id="14" name="TextBox 4">
            <a:extLst>
              <a:ext uri="{FF2B5EF4-FFF2-40B4-BE49-F238E27FC236}">
                <a16:creationId xmlns:a16="http://schemas.microsoft.com/office/drawing/2014/main" id="{A3DC1565-B024-472F-949B-D15AD42D9BB9}"/>
              </a:ext>
            </a:extLst>
          </p:cNvPr>
          <p:cNvSpPr txBox="1"/>
          <p:nvPr/>
        </p:nvSpPr>
        <p:spPr>
          <a:xfrm>
            <a:off x="7530341" y="2659113"/>
            <a:ext cx="2769958" cy="584775"/>
          </a:xfrm>
          <a:prstGeom prst="rect">
            <a:avLst/>
          </a:prstGeom>
          <a:noFill/>
        </p:spPr>
        <p:txBody>
          <a:bodyPr wrap="square" rtlCol="0">
            <a:spAutoFit/>
          </a:bodyPr>
          <a:lstStyle/>
          <a:p>
            <a:r>
              <a:rPr lang="ja-JP" altLang="en-US" sz="3200" b="1" dirty="0"/>
              <a:t>「人生会議」</a:t>
            </a:r>
            <a:endParaRPr lang="en-US" altLang="ja-JP" sz="3200" b="1" dirty="0"/>
          </a:p>
        </p:txBody>
      </p:sp>
      <p:sp>
        <p:nvSpPr>
          <p:cNvPr id="15" name="TextBox 4">
            <a:extLst>
              <a:ext uri="{FF2B5EF4-FFF2-40B4-BE49-F238E27FC236}">
                <a16:creationId xmlns:a16="http://schemas.microsoft.com/office/drawing/2014/main" id="{8621EA39-DC02-40BC-859F-851FE59904A6}"/>
              </a:ext>
            </a:extLst>
          </p:cNvPr>
          <p:cNvSpPr txBox="1"/>
          <p:nvPr/>
        </p:nvSpPr>
        <p:spPr>
          <a:xfrm>
            <a:off x="1752315" y="1657051"/>
            <a:ext cx="4571449" cy="584775"/>
          </a:xfrm>
          <a:prstGeom prst="rect">
            <a:avLst/>
          </a:prstGeom>
          <a:noFill/>
        </p:spPr>
        <p:txBody>
          <a:bodyPr wrap="square" rtlCol="0">
            <a:spAutoFit/>
          </a:bodyPr>
          <a:lstStyle/>
          <a:p>
            <a:r>
              <a:rPr lang="ja-JP" altLang="en-US" sz="3200" b="1" u="sng" dirty="0">
                <a:solidFill>
                  <a:schemeClr val="accent5">
                    <a:lumMod val="75000"/>
                  </a:schemeClr>
                </a:solidFill>
              </a:rPr>
              <a:t>エンディングノート</a:t>
            </a:r>
            <a:endParaRPr lang="en-US" altLang="ja-JP" sz="3200" b="1" u="sng" dirty="0">
              <a:solidFill>
                <a:schemeClr val="accent5">
                  <a:lumMod val="75000"/>
                </a:schemeClr>
              </a:solidFill>
            </a:endParaRPr>
          </a:p>
        </p:txBody>
      </p:sp>
      <p:sp>
        <p:nvSpPr>
          <p:cNvPr id="17" name="楕円 16">
            <a:extLst>
              <a:ext uri="{FF2B5EF4-FFF2-40B4-BE49-F238E27FC236}">
                <a16:creationId xmlns:a16="http://schemas.microsoft.com/office/drawing/2014/main" id="{B1FA1387-17C1-4CDA-91BE-7A98110CAAF2}"/>
              </a:ext>
            </a:extLst>
          </p:cNvPr>
          <p:cNvSpPr/>
          <p:nvPr/>
        </p:nvSpPr>
        <p:spPr>
          <a:xfrm>
            <a:off x="1615195" y="2367702"/>
            <a:ext cx="8610127" cy="1027685"/>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BCE7F302-93B4-42BC-8137-503ACE69DD8E}"/>
              </a:ext>
            </a:extLst>
          </p:cNvPr>
          <p:cNvSpPr txBox="1"/>
          <p:nvPr/>
        </p:nvSpPr>
        <p:spPr>
          <a:xfrm>
            <a:off x="7361785" y="5940121"/>
            <a:ext cx="3073022" cy="584775"/>
          </a:xfrm>
          <a:prstGeom prst="rect">
            <a:avLst/>
          </a:prstGeom>
          <a:noFill/>
        </p:spPr>
        <p:txBody>
          <a:bodyPr wrap="square" rtlCol="0">
            <a:spAutoFit/>
          </a:bodyPr>
          <a:lstStyle/>
          <a:p>
            <a:r>
              <a:rPr kumimoji="1" lang="ja-JP" altLang="en-US" sz="16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心停止ないし呼吸停止した際に心肺蘇生を行わないという指示</a:t>
            </a:r>
            <a:endParaRPr kumimoji="1" lang="ja-JP" altLang="en-US" sz="2400" b="1" dirty="0"/>
          </a:p>
        </p:txBody>
      </p:sp>
      <p:sp>
        <p:nvSpPr>
          <p:cNvPr id="20" name="乗算記号 19">
            <a:extLst>
              <a:ext uri="{FF2B5EF4-FFF2-40B4-BE49-F238E27FC236}">
                <a16:creationId xmlns:a16="http://schemas.microsoft.com/office/drawing/2014/main" id="{DA3B4A72-3B80-4813-8174-53B887853F77}"/>
              </a:ext>
            </a:extLst>
          </p:cNvPr>
          <p:cNvSpPr/>
          <p:nvPr/>
        </p:nvSpPr>
        <p:spPr>
          <a:xfrm>
            <a:off x="3113334" y="1382656"/>
            <a:ext cx="902970" cy="911436"/>
          </a:xfrm>
          <a:prstGeom prst="mathMultiply">
            <a:avLst>
              <a:gd name="adj1" fmla="val 121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39F0BC07-C177-4A6B-99A6-5F861B74EF6A}"/>
              </a:ext>
            </a:extLst>
          </p:cNvPr>
          <p:cNvSpPr txBox="1"/>
          <p:nvPr/>
        </p:nvSpPr>
        <p:spPr>
          <a:xfrm>
            <a:off x="1257136" y="1579086"/>
            <a:ext cx="4615366" cy="584775"/>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3200" b="1" i="0" u="sng"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　</a:t>
            </a:r>
            <a:r>
              <a:rPr lang="ja-JP" altLang="en-US" sz="3200" b="1" u="sng" dirty="0">
                <a:solidFill>
                  <a:srgbClr val="FF0000"/>
                </a:solidFill>
                <a:latin typeface="Calibri"/>
                <a:ea typeface="ＭＳ Ｐゴシック" panose="020B0600070205080204" pitchFamily="50" charset="-128"/>
              </a:rPr>
              <a:t>ライフプランニング</a:t>
            </a:r>
            <a:r>
              <a:rPr kumimoji="0" lang="ja-JP" altLang="en-US" sz="3200" b="1" i="0" u="sng"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ノート</a:t>
            </a:r>
            <a:endParaRPr kumimoji="0" lang="en-US" altLang="ja-JP" sz="3200" b="1" i="0" u="sng"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endParaRPr>
          </a:p>
        </p:txBody>
      </p:sp>
      <p:sp>
        <p:nvSpPr>
          <p:cNvPr id="16" name="四角形: 角を丸くする 15">
            <a:extLst>
              <a:ext uri="{FF2B5EF4-FFF2-40B4-BE49-F238E27FC236}">
                <a16:creationId xmlns:a16="http://schemas.microsoft.com/office/drawing/2014/main" id="{F510BD59-29CC-4A09-9B74-02037302750E}"/>
              </a:ext>
            </a:extLst>
          </p:cNvPr>
          <p:cNvSpPr/>
          <p:nvPr/>
        </p:nvSpPr>
        <p:spPr>
          <a:xfrm>
            <a:off x="1042998" y="1111230"/>
            <a:ext cx="4697247" cy="1060042"/>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000" b="1" dirty="0">
                <a:solidFill>
                  <a:schemeClr val="tx1"/>
                </a:solidFill>
                <a:latin typeface="BIZ UDPゴシック" panose="020B0400000000000000" pitchFamily="50" charset="-128"/>
                <a:ea typeface="BIZ UDPゴシック" panose="020B0400000000000000" pitchFamily="50" charset="-128"/>
              </a:rPr>
              <a:t>わたしの人生ノート</a:t>
            </a:r>
          </a:p>
        </p:txBody>
      </p:sp>
    </p:spTree>
    <p:extLst>
      <p:ext uri="{BB962C8B-B14F-4D97-AF65-F5344CB8AC3E}">
        <p14:creationId xmlns:p14="http://schemas.microsoft.com/office/powerpoint/2010/main" val="86623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out)">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accel="8000" decel="8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ppt_x"/>
                                          </p:val>
                                        </p:tav>
                                        <p:tav tm="100000">
                                          <p:val>
                                            <p:strVal val="#ppt_x"/>
                                          </p:val>
                                        </p:tav>
                                      </p:tavLst>
                                    </p:anim>
                                    <p:anim calcmode="lin" valueType="num">
                                      <p:cBhvr additive="base">
                                        <p:cTn id="1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52941A-51D2-4720-8B48-F225F1887C0D}"/>
              </a:ext>
            </a:extLst>
          </p:cNvPr>
          <p:cNvSpPr>
            <a:spLocks noGrp="1"/>
          </p:cNvSpPr>
          <p:nvPr>
            <p:ph type="title"/>
          </p:nvPr>
        </p:nvSpPr>
        <p:spPr>
          <a:xfrm>
            <a:off x="381000" y="275898"/>
            <a:ext cx="10515600" cy="902217"/>
          </a:xfrm>
        </p:spPr>
        <p:txBody>
          <a:bodyPr>
            <a:normAutofit/>
          </a:bodyPr>
          <a:lstStyle/>
          <a:p>
            <a:r>
              <a:rPr kumimoji="1" lang="ja-JP" altLang="en-US" sz="3600" b="1" dirty="0"/>
              <a:t>エンディングノートと遺言書の違い</a:t>
            </a:r>
          </a:p>
        </p:txBody>
      </p:sp>
      <p:graphicFrame>
        <p:nvGraphicFramePr>
          <p:cNvPr id="5" name="表 5">
            <a:extLst>
              <a:ext uri="{FF2B5EF4-FFF2-40B4-BE49-F238E27FC236}">
                <a16:creationId xmlns:a16="http://schemas.microsoft.com/office/drawing/2014/main" id="{F6F7B8C7-E208-4BD8-9CA5-28D5F02683FF}"/>
              </a:ext>
            </a:extLst>
          </p:cNvPr>
          <p:cNvGraphicFramePr>
            <a:graphicFrameLocks noGrp="1"/>
          </p:cNvGraphicFramePr>
          <p:nvPr>
            <p:ph idx="1"/>
            <p:extLst>
              <p:ext uri="{D42A27DB-BD31-4B8C-83A1-F6EECF244321}">
                <p14:modId xmlns:p14="http://schemas.microsoft.com/office/powerpoint/2010/main" val="218921133"/>
              </p:ext>
            </p:extLst>
          </p:nvPr>
        </p:nvGraphicFramePr>
        <p:xfrm>
          <a:off x="209550" y="1240219"/>
          <a:ext cx="11738609" cy="4860052"/>
        </p:xfrm>
        <a:graphic>
          <a:graphicData uri="http://schemas.openxmlformats.org/drawingml/2006/table">
            <a:tbl>
              <a:tblPr firstRow="1" bandRow="1">
                <a:tableStyleId>{912C8C85-51F0-491E-9774-3900AFEF0FD7}</a:tableStyleId>
              </a:tblPr>
              <a:tblGrid>
                <a:gridCol w="3371873">
                  <a:extLst>
                    <a:ext uri="{9D8B030D-6E8A-4147-A177-3AD203B41FA5}">
                      <a16:colId xmlns:a16="http://schemas.microsoft.com/office/drawing/2014/main" val="3609139085"/>
                    </a:ext>
                  </a:extLst>
                </a:gridCol>
                <a:gridCol w="3689633">
                  <a:extLst>
                    <a:ext uri="{9D8B030D-6E8A-4147-A177-3AD203B41FA5}">
                      <a16:colId xmlns:a16="http://schemas.microsoft.com/office/drawing/2014/main" val="2510650169"/>
                    </a:ext>
                  </a:extLst>
                </a:gridCol>
                <a:gridCol w="4677103">
                  <a:extLst>
                    <a:ext uri="{9D8B030D-6E8A-4147-A177-3AD203B41FA5}">
                      <a16:colId xmlns:a16="http://schemas.microsoft.com/office/drawing/2014/main" val="2142182079"/>
                    </a:ext>
                  </a:extLst>
                </a:gridCol>
              </a:tblGrid>
              <a:tr h="654506">
                <a:tc>
                  <a:txBody>
                    <a:bodyPr/>
                    <a:lstStyle/>
                    <a:p>
                      <a:pPr algn="l"/>
                      <a:endParaRPr kumimoji="1" lang="ja-JP" altLang="en-US" sz="3200"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ja-JP" altLang="en-US" sz="2800" dirty="0">
                          <a:solidFill>
                            <a:schemeClr val="tx1"/>
                          </a:solidFill>
                          <a:latin typeface="BIZ UDPゴシック" panose="020B0400000000000000" pitchFamily="50" charset="-128"/>
                          <a:ea typeface="BIZ UDPゴシック" panose="020B0400000000000000" pitchFamily="50" charset="-128"/>
                        </a:rPr>
                        <a:t>エンディングノート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ja-JP" altLang="en-US" sz="2800" dirty="0">
                          <a:solidFill>
                            <a:schemeClr val="tx1"/>
                          </a:solidFill>
                          <a:latin typeface="BIZ UDPゴシック" panose="020B0400000000000000" pitchFamily="50" charset="-128"/>
                          <a:ea typeface="BIZ UDPゴシック" panose="020B0400000000000000" pitchFamily="50" charset="-128"/>
                        </a:rPr>
                        <a:t>遺言書</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68866120"/>
                  </a:ext>
                </a:extLst>
              </a:tr>
              <a:tr h="651919">
                <a:tc>
                  <a:txBody>
                    <a:bodyPr/>
                    <a:lstStyle/>
                    <a:p>
                      <a:pPr algn="l"/>
                      <a:r>
                        <a:rPr kumimoji="1" lang="ja-JP" altLang="en-US" sz="2800" dirty="0">
                          <a:latin typeface="BIZ UDPゴシック" panose="020B0400000000000000" pitchFamily="50" charset="-128"/>
                          <a:ea typeface="BIZ UDPゴシック" panose="020B0400000000000000" pitchFamily="50" charset="-128"/>
                        </a:rPr>
                        <a:t>法的効力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a:r>
                        <a:rPr kumimoji="1" lang="ja-JP" altLang="en-US" sz="2800" b="1" dirty="0">
                          <a:solidFill>
                            <a:srgbClr val="FF0000"/>
                          </a:solidFill>
                          <a:latin typeface="BIZ UDPゴシック" panose="020B0400000000000000" pitchFamily="50" charset="-128"/>
                          <a:ea typeface="BIZ UDPゴシック" panose="020B0400000000000000" pitchFamily="50" charset="-128"/>
                        </a:rPr>
                        <a:t>　　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　あり</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6641822"/>
                  </a:ext>
                </a:extLst>
              </a:tr>
              <a:tr h="967236">
                <a:tc>
                  <a:txBody>
                    <a:bodyPr/>
                    <a:lstStyle/>
                    <a:p>
                      <a:pPr algn="l"/>
                      <a:r>
                        <a:rPr kumimoji="1" lang="ja-JP" altLang="en-US" sz="2800" dirty="0">
                          <a:latin typeface="BIZ UDPゴシック" panose="020B0400000000000000" pitchFamily="50" charset="-128"/>
                          <a:ea typeface="BIZ UDPゴシック" panose="020B0400000000000000" pitchFamily="50" charset="-128"/>
                        </a:rPr>
                        <a:t>死後自由に開封できるか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　　</a:t>
                      </a:r>
                      <a:r>
                        <a:rPr kumimoji="1" lang="ja-JP" altLang="en-US" sz="2800" b="1" dirty="0">
                          <a:solidFill>
                            <a:srgbClr val="FF0000"/>
                          </a:solidFill>
                          <a:latin typeface="BIZ UDPゴシック" panose="020B0400000000000000" pitchFamily="50" charset="-128"/>
                          <a:ea typeface="BIZ UDPゴシック" panose="020B0400000000000000" pitchFamily="50" charset="-128"/>
                        </a:rPr>
                        <a:t>できる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　できない</a:t>
                      </a:r>
                      <a:endParaRPr kumimoji="1" lang="en-US" altLang="ja-JP" sz="2800" dirty="0">
                        <a:latin typeface="BIZ UDPゴシック" panose="020B0400000000000000" pitchFamily="50" charset="-128"/>
                        <a:ea typeface="BIZ UDPゴシック" panose="020B0400000000000000" pitchFamily="50" charset="-128"/>
                      </a:endParaRPr>
                    </a:p>
                    <a:p>
                      <a:pPr algn="l"/>
                      <a:r>
                        <a:rPr kumimoji="1" lang="ja-JP" altLang="en-US" sz="2800" dirty="0">
                          <a:latin typeface="BIZ UDPゴシック" panose="020B0400000000000000" pitchFamily="50" charset="-128"/>
                          <a:ea typeface="BIZ UDPゴシック" panose="020B0400000000000000" pitchFamily="50" charset="-128"/>
                        </a:rPr>
                        <a:t>（自筆証書遺言の場合）</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1314141"/>
                  </a:ext>
                </a:extLst>
              </a:tr>
              <a:tr h="651919">
                <a:tc>
                  <a:txBody>
                    <a:bodyPr/>
                    <a:lstStyle/>
                    <a:p>
                      <a:pPr algn="l"/>
                      <a:r>
                        <a:rPr kumimoji="1" lang="ja-JP" altLang="en-US" sz="2800" dirty="0">
                          <a:latin typeface="BIZ UDPゴシック" panose="020B0400000000000000" pitchFamily="50" charset="-128"/>
                          <a:ea typeface="BIZ UDPゴシック" panose="020B0400000000000000" pitchFamily="50" charset="-128"/>
                        </a:rPr>
                        <a:t>遺産相続の手続き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　　できない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　できる</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4922011"/>
                  </a:ext>
                </a:extLst>
              </a:tr>
              <a:tr h="967236">
                <a:tc>
                  <a:txBody>
                    <a:bodyPr/>
                    <a:lstStyle/>
                    <a:p>
                      <a:pPr algn="l"/>
                      <a:r>
                        <a:rPr kumimoji="1" lang="ja-JP" altLang="en-US" sz="2800" dirty="0">
                          <a:latin typeface="BIZ UDPゴシック" panose="020B0400000000000000" pitchFamily="50" charset="-128"/>
                          <a:ea typeface="BIZ UDPゴシック" panose="020B0400000000000000" pitchFamily="50" charset="-128"/>
                        </a:rPr>
                        <a:t>医療・介護など生前についての希望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　　書ける</a:t>
                      </a:r>
                      <a:endParaRPr kumimoji="1" lang="ja-JP" altLang="en-US" sz="2800"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　書けない</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3129172"/>
                  </a:ext>
                </a:extLst>
              </a:tr>
              <a:tr h="967236">
                <a:tc>
                  <a:txBody>
                    <a:bodyPr/>
                    <a:lstStyle/>
                    <a:p>
                      <a:pPr algn="l"/>
                      <a:r>
                        <a:rPr kumimoji="1" lang="ja-JP" altLang="en-US" sz="2800" dirty="0">
                          <a:latin typeface="BIZ UDPゴシック" panose="020B0400000000000000" pitchFamily="50" charset="-128"/>
                          <a:ea typeface="BIZ UDPゴシック" panose="020B0400000000000000" pitchFamily="50" charset="-128"/>
                        </a:rPr>
                        <a:t>まわりの人へのメッセージ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　　自由に書ける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2800" dirty="0">
                          <a:latin typeface="BIZ UDPゴシック" panose="020B0400000000000000" pitchFamily="50" charset="-128"/>
                          <a:ea typeface="BIZ UDPゴシック" panose="020B0400000000000000" pitchFamily="50" charset="-128"/>
                        </a:rPr>
                        <a:t>書けるが、一般的には遺産相続に関することが中心</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3602633"/>
                  </a:ext>
                </a:extLst>
              </a:tr>
            </a:tbl>
          </a:graphicData>
        </a:graphic>
      </p:graphicFrame>
      <p:sp>
        <p:nvSpPr>
          <p:cNvPr id="3" name="スライド番号プレースホルダー 2">
            <a:extLst>
              <a:ext uri="{FF2B5EF4-FFF2-40B4-BE49-F238E27FC236}">
                <a16:creationId xmlns:a16="http://schemas.microsoft.com/office/drawing/2014/main" id="{EAFB5F3E-C193-4107-9593-8D0D27B9FF21}"/>
              </a:ext>
            </a:extLst>
          </p:cNvPr>
          <p:cNvSpPr>
            <a:spLocks noGrp="1"/>
          </p:cNvSpPr>
          <p:nvPr>
            <p:ph type="sldNum" sz="quarter" idx="12"/>
          </p:nvPr>
        </p:nvSpPr>
        <p:spPr>
          <a:xfrm>
            <a:off x="8630528" y="6298453"/>
            <a:ext cx="3276600" cy="365125"/>
          </a:xfrm>
        </p:spPr>
        <p:txBody>
          <a:bodyPr/>
          <a:lstStyle/>
          <a:p>
            <a:fld id="{2F63A501-DF28-4949-AEFA-2B21B4968C38}" type="slidenum">
              <a:rPr kumimoji="1" lang="ja-JP" altLang="en-US" sz="2000" smtClean="0"/>
              <a:t>3</a:t>
            </a:fld>
            <a:endParaRPr kumimoji="1" lang="ja-JP" altLang="en-US" sz="2000"/>
          </a:p>
        </p:txBody>
      </p:sp>
      <p:sp>
        <p:nvSpPr>
          <p:cNvPr id="4" name="正方形/長方形 3">
            <a:extLst>
              <a:ext uri="{FF2B5EF4-FFF2-40B4-BE49-F238E27FC236}">
                <a16:creationId xmlns:a16="http://schemas.microsoft.com/office/drawing/2014/main" id="{EA7A8227-8151-463D-A229-6D8965FBD65F}"/>
              </a:ext>
            </a:extLst>
          </p:cNvPr>
          <p:cNvSpPr/>
          <p:nvPr/>
        </p:nvSpPr>
        <p:spPr>
          <a:xfrm>
            <a:off x="2401957" y="6294246"/>
            <a:ext cx="8494643" cy="369332"/>
          </a:xfrm>
          <a:prstGeom prst="rect">
            <a:avLst/>
          </a:prstGeom>
        </p:spPr>
        <p:txBody>
          <a:bodyPr wrap="square">
            <a:spAutoFit/>
          </a:bodyPr>
          <a:lstStyle/>
          <a:p>
            <a:r>
              <a:rPr lang="ja-JP" altLang="en-US" dirty="0"/>
              <a:t>引用・出典：ウェブ版「国民生活」</a:t>
            </a:r>
            <a:r>
              <a:rPr lang="en-US" altLang="ja-JP" dirty="0"/>
              <a:t>2013</a:t>
            </a:r>
            <a:r>
              <a:rPr lang="ja-JP" altLang="en-US" dirty="0"/>
              <a:t>年９月号（国民生活センター発行）より</a:t>
            </a:r>
          </a:p>
        </p:txBody>
      </p:sp>
    </p:spTree>
    <p:extLst>
      <p:ext uri="{BB962C8B-B14F-4D97-AF65-F5344CB8AC3E}">
        <p14:creationId xmlns:p14="http://schemas.microsoft.com/office/powerpoint/2010/main" val="2219243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C82824D-D56A-4230-80F0-6921E3D37F2C}"/>
              </a:ext>
            </a:extLst>
          </p:cNvPr>
          <p:cNvSpPr>
            <a:spLocks noGrp="1"/>
          </p:cNvSpPr>
          <p:nvPr>
            <p:ph type="title"/>
          </p:nvPr>
        </p:nvSpPr>
        <p:spPr>
          <a:xfrm>
            <a:off x="838200" y="374407"/>
            <a:ext cx="10515600" cy="1114547"/>
          </a:xfrm>
          <a:prstGeom prst="roundRect">
            <a:avLst/>
          </a:prstGeom>
          <a:solidFill>
            <a:schemeClr val="accent4">
              <a:lumMod val="20000"/>
              <a:lumOff val="80000"/>
            </a:schemeClr>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ja-JP" altLang="en-US" sz="4800" b="1" dirty="0">
                <a:solidFill>
                  <a:srgbClr val="FF66FF"/>
                </a:solidFill>
                <a:latin typeface="HG丸ｺﾞｼｯｸM-PRO" panose="020F0600000000000000" pitchFamily="50" charset="-128"/>
                <a:ea typeface="HG丸ｺﾞｼｯｸM-PRO" panose="020F0600000000000000" pitchFamily="50" charset="-128"/>
              </a:rPr>
              <a:t>わたしの人生ノートを書く意義</a:t>
            </a:r>
            <a:endParaRPr kumimoji="1" lang="ja-JP" altLang="en-US" sz="4800" b="1" dirty="0">
              <a:solidFill>
                <a:srgbClr val="FF66FF"/>
              </a:solidFill>
              <a:latin typeface="HG丸ｺﾞｼｯｸM-PRO" panose="020F0600000000000000" pitchFamily="50" charset="-128"/>
              <a:ea typeface="HG丸ｺﾞｼｯｸM-PRO" panose="020F0600000000000000" pitchFamily="50" charset="-128"/>
            </a:endParaRPr>
          </a:p>
        </p:txBody>
      </p:sp>
      <p:sp>
        <p:nvSpPr>
          <p:cNvPr id="3" name="コンテンツ プレースホルダー 2">
            <a:extLst>
              <a:ext uri="{FF2B5EF4-FFF2-40B4-BE49-F238E27FC236}">
                <a16:creationId xmlns:a16="http://schemas.microsoft.com/office/drawing/2014/main" id="{09835051-2B6E-4E5E-882E-83318613F3DA}"/>
              </a:ext>
            </a:extLst>
          </p:cNvPr>
          <p:cNvSpPr>
            <a:spLocks noGrp="1"/>
          </p:cNvSpPr>
          <p:nvPr>
            <p:ph idx="1"/>
          </p:nvPr>
        </p:nvSpPr>
        <p:spPr>
          <a:xfrm>
            <a:off x="664442" y="1910696"/>
            <a:ext cx="10863116" cy="4628216"/>
          </a:xfrm>
        </p:spPr>
        <p:txBody>
          <a:bodyPr>
            <a:normAutofit fontScale="92500" lnSpcReduction="20000"/>
          </a:bodyPr>
          <a:lstStyle/>
          <a:p>
            <a:r>
              <a:rPr lang="ja-JP" altLang="en-US" sz="4000" dirty="0">
                <a:latin typeface="BIZ UDPゴシック" panose="020B0400000000000000" pitchFamily="50" charset="-128"/>
                <a:ea typeface="BIZ UDPゴシック" panose="020B0400000000000000" pitchFamily="50" charset="-128"/>
              </a:rPr>
              <a:t>これからの</a:t>
            </a:r>
            <a:endParaRPr lang="en-US" altLang="ja-JP" sz="4000" dirty="0">
              <a:latin typeface="BIZ UDPゴシック" panose="020B0400000000000000" pitchFamily="50" charset="-128"/>
              <a:ea typeface="BIZ UDPゴシック" panose="020B0400000000000000" pitchFamily="50" charset="-128"/>
            </a:endParaRPr>
          </a:p>
          <a:p>
            <a:pPr marL="0" indent="0">
              <a:buNone/>
            </a:pPr>
            <a:r>
              <a:rPr lang="ja-JP" altLang="en-US" sz="4000" dirty="0">
                <a:latin typeface="BIZ UDPゴシック" panose="020B0400000000000000" pitchFamily="50" charset="-128"/>
                <a:ea typeface="BIZ UDPゴシック" panose="020B0400000000000000" pitchFamily="50" charset="-128"/>
              </a:rPr>
              <a:t>「自分らしい </a:t>
            </a:r>
            <a:r>
              <a:rPr lang="ja-JP" altLang="en-US" sz="4000" b="1" dirty="0">
                <a:latin typeface="BIZ UDPゴシック" panose="020B0400000000000000" pitchFamily="50" charset="-128"/>
                <a:ea typeface="BIZ UDPゴシック" panose="020B0400000000000000" pitchFamily="50" charset="-128"/>
              </a:rPr>
              <a:t>生きかた</a:t>
            </a:r>
            <a:r>
              <a:rPr lang="ja-JP" altLang="en-US" sz="4000" dirty="0">
                <a:latin typeface="BIZ UDPゴシック" panose="020B0400000000000000" pitchFamily="50" charset="-128"/>
                <a:ea typeface="BIZ UDPゴシック" panose="020B0400000000000000" pitchFamily="50" charset="-128"/>
              </a:rPr>
              <a:t>」　を考える</a:t>
            </a:r>
            <a:endParaRPr lang="en-US" altLang="ja-JP" sz="4000" dirty="0">
              <a:latin typeface="BIZ UDPゴシック" panose="020B0400000000000000" pitchFamily="50" charset="-128"/>
              <a:ea typeface="BIZ UDPゴシック" panose="020B0400000000000000" pitchFamily="50" charset="-128"/>
            </a:endParaRPr>
          </a:p>
          <a:p>
            <a:pPr marL="0" indent="0">
              <a:buNone/>
            </a:pPr>
            <a:endParaRPr lang="en-US" altLang="ja-JP" sz="4000" dirty="0">
              <a:latin typeface="BIZ UDPゴシック" panose="020B0400000000000000" pitchFamily="50" charset="-128"/>
              <a:ea typeface="BIZ UDPゴシック" panose="020B0400000000000000" pitchFamily="50" charset="-128"/>
            </a:endParaRPr>
          </a:p>
          <a:p>
            <a:pPr lvl="0"/>
            <a:r>
              <a:rPr lang="ja-JP" altLang="en-US" sz="4000" dirty="0">
                <a:solidFill>
                  <a:prstClr val="black"/>
                </a:solidFill>
                <a:latin typeface="BIZ UDPゴシック" panose="020B0400000000000000" pitchFamily="50" charset="-128"/>
                <a:ea typeface="BIZ UDPゴシック" panose="020B0400000000000000" pitchFamily="50" charset="-128"/>
              </a:rPr>
              <a:t>家族に「もしもの時の</a:t>
            </a:r>
            <a:r>
              <a:rPr lang="ja-JP" altLang="en-US" sz="4000" b="1" dirty="0">
                <a:latin typeface="BIZ UDPゴシック" panose="020B0400000000000000" pitchFamily="50" charset="-128"/>
                <a:ea typeface="BIZ UDPゴシック" panose="020B0400000000000000" pitchFamily="50" charset="-128"/>
              </a:rPr>
              <a:t>自分の想い</a:t>
            </a:r>
            <a:r>
              <a:rPr lang="ja-JP" altLang="en-US" sz="4000" dirty="0">
                <a:solidFill>
                  <a:prstClr val="black"/>
                </a:solidFill>
                <a:latin typeface="BIZ UDPゴシック" panose="020B0400000000000000" pitchFamily="50" charset="-128"/>
                <a:ea typeface="BIZ UDPゴシック" panose="020B0400000000000000" pitchFamily="50" charset="-128"/>
              </a:rPr>
              <a:t>」を託せる</a:t>
            </a:r>
            <a:endParaRPr lang="en-US" altLang="ja-JP" sz="4000" dirty="0">
              <a:solidFill>
                <a:prstClr val="black"/>
              </a:solidFill>
              <a:latin typeface="BIZ UDPゴシック" panose="020B0400000000000000" pitchFamily="50" charset="-128"/>
              <a:ea typeface="BIZ UDPゴシック" panose="020B0400000000000000" pitchFamily="50" charset="-128"/>
            </a:endParaRPr>
          </a:p>
          <a:p>
            <a:pPr marL="0" lvl="0" indent="0">
              <a:buNone/>
            </a:pPr>
            <a:r>
              <a:rPr lang="ja-JP" altLang="en-US" sz="3500" dirty="0">
                <a:solidFill>
                  <a:prstClr val="black"/>
                </a:solidFill>
                <a:latin typeface="BIZ UDPゴシック" panose="020B0400000000000000" pitchFamily="50" charset="-128"/>
                <a:ea typeface="BIZ UDPゴシック" panose="020B0400000000000000" pitchFamily="50" charset="-128"/>
              </a:rPr>
              <a:t>（もしもの時に、家族が「わたしの自分らしい生き方」を 推測することができる）</a:t>
            </a:r>
            <a:endParaRPr lang="en-US" altLang="ja-JP" sz="3500" dirty="0">
              <a:solidFill>
                <a:prstClr val="black"/>
              </a:solidFill>
              <a:latin typeface="BIZ UDPゴシック" panose="020B0400000000000000" pitchFamily="50" charset="-128"/>
              <a:ea typeface="BIZ UDPゴシック" panose="020B0400000000000000" pitchFamily="50" charset="-128"/>
            </a:endParaRPr>
          </a:p>
          <a:p>
            <a:pPr marL="0" indent="0">
              <a:buNone/>
            </a:pPr>
            <a:endParaRPr lang="en-US" altLang="ja-JP" sz="4000" dirty="0">
              <a:latin typeface="BIZ UDPゴシック" panose="020B0400000000000000" pitchFamily="50" charset="-128"/>
              <a:ea typeface="BIZ UDPゴシック" panose="020B0400000000000000" pitchFamily="50" charset="-128"/>
            </a:endParaRPr>
          </a:p>
          <a:p>
            <a:r>
              <a:rPr kumimoji="1" lang="ja-JP" altLang="en-US" sz="4000" b="1" dirty="0">
                <a:latin typeface="BIZ UDPゴシック" panose="020B0400000000000000" pitchFamily="50" charset="-128"/>
                <a:ea typeface="BIZ UDPゴシック" panose="020B0400000000000000" pitchFamily="50" charset="-128"/>
              </a:rPr>
              <a:t>備忘録</a:t>
            </a:r>
            <a:r>
              <a:rPr kumimoji="1" lang="ja-JP" altLang="en-US" sz="4000" dirty="0">
                <a:latin typeface="BIZ UDPゴシック" panose="020B0400000000000000" pitchFamily="50" charset="-128"/>
                <a:ea typeface="BIZ UDPゴシック" panose="020B0400000000000000" pitchFamily="50" charset="-128"/>
              </a:rPr>
              <a:t>として活用できる</a:t>
            </a:r>
          </a:p>
        </p:txBody>
      </p:sp>
      <p:sp>
        <p:nvSpPr>
          <p:cNvPr id="2" name="スライド番号プレースホルダー 1">
            <a:extLst>
              <a:ext uri="{FF2B5EF4-FFF2-40B4-BE49-F238E27FC236}">
                <a16:creationId xmlns:a16="http://schemas.microsoft.com/office/drawing/2014/main" id="{B89DEB56-8CB8-4E6E-81DB-6BA3606FE5BE}"/>
              </a:ext>
            </a:extLst>
          </p:cNvPr>
          <p:cNvSpPr>
            <a:spLocks noGrp="1"/>
          </p:cNvSpPr>
          <p:nvPr>
            <p:ph type="sldNum" sz="quarter" idx="12"/>
          </p:nvPr>
        </p:nvSpPr>
        <p:spPr>
          <a:xfrm>
            <a:off x="8692662" y="6301030"/>
            <a:ext cx="3276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63A501-DF28-4949-AEFA-2B21B4968C38}" type="slidenum">
              <a:rPr kumimoji="1" lang="ja-JP" altLang="en-US" sz="20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2000" b="0" i="0" u="none" strike="noStrike" kern="1200" cap="none" spc="0" normalizeH="0" baseline="0" noProof="0" dirty="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5941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B1D4B188-330E-4096-87C2-9561E6A7F14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094058" y="77487"/>
            <a:ext cx="4505812" cy="6625448"/>
          </a:xfrm>
          <a:prstGeom prst="rect">
            <a:avLst/>
          </a:prstGeom>
        </p:spPr>
      </p:pic>
      <p:pic>
        <p:nvPicPr>
          <p:cNvPr id="10" name="図 9">
            <a:extLst>
              <a:ext uri="{FF2B5EF4-FFF2-40B4-BE49-F238E27FC236}">
                <a16:creationId xmlns:a16="http://schemas.microsoft.com/office/drawing/2014/main" id="{05E126BD-D638-4C92-A071-83CFE75CCB2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2083" y="20249"/>
            <a:ext cx="4746837" cy="6858000"/>
          </a:xfrm>
          <a:prstGeom prst="rect">
            <a:avLst/>
          </a:prstGeom>
        </p:spPr>
      </p:pic>
      <p:sp>
        <p:nvSpPr>
          <p:cNvPr id="11" name="楕円 10">
            <a:extLst>
              <a:ext uri="{FF2B5EF4-FFF2-40B4-BE49-F238E27FC236}">
                <a16:creationId xmlns:a16="http://schemas.microsoft.com/office/drawing/2014/main" id="{16C113E7-5CA6-4534-B6FA-F8F5E5F42835}"/>
              </a:ext>
            </a:extLst>
          </p:cNvPr>
          <p:cNvSpPr/>
          <p:nvPr/>
        </p:nvSpPr>
        <p:spPr>
          <a:xfrm>
            <a:off x="2411506" y="2922495"/>
            <a:ext cx="3523129" cy="2169024"/>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3185767" y="2643093"/>
            <a:ext cx="3908291" cy="504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rgbClr val="FF0000"/>
                </a:solidFill>
                <a:latin typeface="HG丸ｺﾞｼｯｸM-PRO" panose="020F0600000000000000" pitchFamily="50" charset="-128"/>
                <a:ea typeface="HG丸ｺﾞｼｯｸM-PRO" panose="020F0600000000000000" pitchFamily="50" charset="-128"/>
              </a:rPr>
              <a:t>ノートの意義と目次</a:t>
            </a:r>
            <a:endParaRPr kumimoji="1" lang="ja-JP" altLang="en-US" sz="32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5" name="四角形: 角を丸くする 4">
            <a:extLst>
              <a:ext uri="{FF2B5EF4-FFF2-40B4-BE49-F238E27FC236}">
                <a16:creationId xmlns:a16="http://schemas.microsoft.com/office/drawing/2014/main" id="{CD908507-A112-4F50-A875-1C044073D3E8}"/>
              </a:ext>
            </a:extLst>
          </p:cNvPr>
          <p:cNvSpPr/>
          <p:nvPr/>
        </p:nvSpPr>
        <p:spPr>
          <a:xfrm>
            <a:off x="204952" y="365125"/>
            <a:ext cx="1355834"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000" b="1" dirty="0">
                <a:latin typeface="HG丸ｺﾞｼｯｸM-PRO" panose="020F0600000000000000" pitchFamily="50" charset="-128"/>
                <a:ea typeface="HG丸ｺﾞｼｯｸM-PRO" panose="020F0600000000000000" pitchFamily="50" charset="-128"/>
              </a:rPr>
              <a:t>目次</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8" name="四角形: 角を丸くする 7">
            <a:extLst>
              <a:ext uri="{FF2B5EF4-FFF2-40B4-BE49-F238E27FC236}">
                <a16:creationId xmlns:a16="http://schemas.microsoft.com/office/drawing/2014/main" id="{7A3E770D-92EC-4723-AB0A-1565D15CA87C}"/>
              </a:ext>
            </a:extLst>
          </p:cNvPr>
          <p:cNvSpPr/>
          <p:nvPr/>
        </p:nvSpPr>
        <p:spPr>
          <a:xfrm>
            <a:off x="7244694" y="3176954"/>
            <a:ext cx="4361948" cy="504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まずは書いてみましょう</a:t>
            </a: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000" b="1" dirty="0">
                <a:latin typeface="HG丸ｺﾞｼｯｸM-PRO" panose="020F0600000000000000" pitchFamily="50" charset="-128"/>
                <a:ea typeface="HG丸ｺﾞｼｯｸM-PRO" panose="020F0600000000000000" pitchFamily="50" charset="-128"/>
              </a:rPr>
              <a:t>P</a:t>
            </a:r>
            <a:r>
              <a:rPr lang="ja-JP" altLang="en-US" sz="4000" b="1" dirty="0">
                <a:latin typeface="HG丸ｺﾞｼｯｸM-PRO" panose="020F0600000000000000" pitchFamily="50" charset="-128"/>
                <a:ea typeface="HG丸ｺﾞｼｯｸM-PRO" panose="020F0600000000000000" pitchFamily="50" charset="-128"/>
              </a:rPr>
              <a:t>１</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7" name="吹き出し: 角を丸めた四角形 6">
            <a:extLst>
              <a:ext uri="{FF2B5EF4-FFF2-40B4-BE49-F238E27FC236}">
                <a16:creationId xmlns:a16="http://schemas.microsoft.com/office/drawing/2014/main" id="{0EB35B86-284A-4E39-99B9-40F1A96795B7}"/>
              </a:ext>
            </a:extLst>
          </p:cNvPr>
          <p:cNvSpPr/>
          <p:nvPr/>
        </p:nvSpPr>
        <p:spPr>
          <a:xfrm flipH="1">
            <a:off x="4076393" y="3705659"/>
            <a:ext cx="4361947" cy="1665262"/>
          </a:xfrm>
          <a:prstGeom prst="wedgeRoundRectCallout">
            <a:avLst>
              <a:gd name="adj1" fmla="val 65800"/>
              <a:gd name="adj2" fmla="val -38941"/>
              <a:gd name="adj3" fmla="val 16667"/>
            </a:avLst>
          </a:prstGeo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r>
              <a:rPr lang="ja-JP" altLang="en-US" sz="2400" dirty="0"/>
              <a:t>書き方について</a:t>
            </a:r>
            <a:endParaRPr kumimoji="1" lang="en-US" altLang="ja-JP" sz="2400" dirty="0"/>
          </a:p>
          <a:p>
            <a:r>
              <a:rPr kumimoji="1" lang="ja-JP" altLang="en-US" sz="2800" dirty="0">
                <a:solidFill>
                  <a:srgbClr val="C00000"/>
                </a:solidFill>
                <a:latin typeface="BIZ UDPゴシック" panose="020B0400000000000000" pitchFamily="50" charset="-128"/>
                <a:ea typeface="BIZ UDPゴシック" panose="020B0400000000000000" pitchFamily="50" charset="-128"/>
              </a:rPr>
              <a:t>とっても大切なポイント</a:t>
            </a:r>
            <a:r>
              <a:rPr kumimoji="1" lang="ja-JP" altLang="en-US" sz="2400" dirty="0"/>
              <a:t>が</a:t>
            </a:r>
            <a:endParaRPr kumimoji="1" lang="en-US" altLang="ja-JP" sz="2400" dirty="0"/>
          </a:p>
          <a:p>
            <a:r>
              <a:rPr kumimoji="1" lang="ja-JP" altLang="en-US" sz="2400" dirty="0"/>
              <a:t>書いてあります。</a:t>
            </a:r>
          </a:p>
        </p:txBody>
      </p:sp>
      <p:sp>
        <p:nvSpPr>
          <p:cNvPr id="14" name="タイトル 3">
            <a:extLst>
              <a:ext uri="{FF2B5EF4-FFF2-40B4-BE49-F238E27FC236}">
                <a16:creationId xmlns:a16="http://schemas.microsoft.com/office/drawing/2014/main" id="{EC6D1150-CE3A-43EE-838F-252B686F69F3}"/>
              </a:ext>
            </a:extLst>
          </p:cNvPr>
          <p:cNvSpPr txBox="1">
            <a:spLocks/>
          </p:cNvSpPr>
          <p:nvPr/>
        </p:nvSpPr>
        <p:spPr>
          <a:xfrm>
            <a:off x="1726182" y="1011594"/>
            <a:ext cx="4215396" cy="561890"/>
          </a:xfrm>
          <a:prstGeom prst="roundRect">
            <a:avLst/>
          </a:prstGeom>
          <a:solidFill>
            <a:schemeClr val="accent4">
              <a:lumMod val="20000"/>
              <a:lumOff val="80000"/>
            </a:schemeClr>
          </a:solidFill>
          <a:ln w="76200" cap="flat" cmpd="sng" algn="ctr">
            <a:solidFill>
              <a:srgbClr val="FFC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3200" b="1" dirty="0">
                <a:solidFill>
                  <a:schemeClr val="accent2">
                    <a:lumMod val="50000"/>
                  </a:schemeClr>
                </a:solidFill>
                <a:latin typeface="HG丸ｺﾞｼｯｸM-PRO" panose="020F0600000000000000" pitchFamily="50" charset="-128"/>
                <a:ea typeface="HG丸ｺﾞｼｯｸM-PRO" panose="020F0600000000000000" pitchFamily="50" charset="-128"/>
              </a:rPr>
              <a:t>書きかたのポイント</a:t>
            </a:r>
          </a:p>
        </p:txBody>
      </p:sp>
      <p:sp>
        <p:nvSpPr>
          <p:cNvPr id="3" name="スライド番号プレースホルダー 2">
            <a:extLst>
              <a:ext uri="{FF2B5EF4-FFF2-40B4-BE49-F238E27FC236}">
                <a16:creationId xmlns:a16="http://schemas.microsoft.com/office/drawing/2014/main" id="{142A8F0B-8547-47EF-BE7A-B7FD4FBF4314}"/>
              </a:ext>
            </a:extLst>
          </p:cNvPr>
          <p:cNvSpPr>
            <a:spLocks noGrp="1"/>
          </p:cNvSpPr>
          <p:nvPr>
            <p:ph type="sldNum" sz="quarter" idx="12"/>
          </p:nvPr>
        </p:nvSpPr>
        <p:spPr>
          <a:xfrm>
            <a:off x="8750929" y="6333658"/>
            <a:ext cx="3276600" cy="365125"/>
          </a:xfrm>
        </p:spPr>
        <p:txBody>
          <a:bodyPr/>
          <a:lstStyle/>
          <a:p>
            <a:fld id="{2F63A501-DF28-4949-AEFA-2B21B4968C38}" type="slidenum">
              <a:rPr kumimoji="1" lang="ja-JP" altLang="en-US" sz="2000" smtClean="0"/>
              <a:t>5</a:t>
            </a:fld>
            <a:endParaRPr kumimoji="1" lang="ja-JP" altLang="en-US" sz="2000" dirty="0"/>
          </a:p>
        </p:txBody>
      </p:sp>
    </p:spTree>
    <p:extLst>
      <p:ext uri="{BB962C8B-B14F-4D97-AF65-F5344CB8AC3E}">
        <p14:creationId xmlns:p14="http://schemas.microsoft.com/office/powerpoint/2010/main" val="1820677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6F9E08-C06E-4E5F-98DA-C8B0CC5F3437}"/>
              </a:ext>
            </a:extLst>
          </p:cNvPr>
          <p:cNvSpPr>
            <a:spLocks noGrp="1"/>
          </p:cNvSpPr>
          <p:nvPr>
            <p:ph type="title"/>
          </p:nvPr>
        </p:nvSpPr>
        <p:spPr>
          <a:xfrm>
            <a:off x="8077200" y="529491"/>
            <a:ext cx="3276600" cy="699343"/>
          </a:xfrm>
          <a:prstGeom prst="roundRect">
            <a:avLst/>
          </a:prstGeom>
          <a:ln w="12700">
            <a:solidFill>
              <a:schemeClr val="accent1">
                <a:lumMod val="75000"/>
              </a:schemeClr>
            </a:solidFill>
          </a:ln>
        </p:spPr>
        <p:txBody>
          <a:bodyPr>
            <a:normAutofit fontScale="90000"/>
          </a:bodyPr>
          <a:lstStyle/>
          <a:p>
            <a:r>
              <a:rPr lang="ja-JP" altLang="en-US" sz="3600" dirty="0">
                <a:latin typeface="BIZ UDPゴシック" panose="020B0400000000000000" pitchFamily="50" charset="-128"/>
                <a:ea typeface="BIZ UDPゴシック" panose="020B0400000000000000" pitchFamily="50" charset="-128"/>
              </a:rPr>
              <a:t>福島</a:t>
            </a:r>
            <a:r>
              <a:rPr kumimoji="1" lang="ja-JP" altLang="en-US" sz="3600" dirty="0">
                <a:latin typeface="BIZ UDPゴシック" panose="020B0400000000000000" pitchFamily="50" charset="-128"/>
                <a:ea typeface="BIZ UDPゴシック" panose="020B0400000000000000" pitchFamily="50" charset="-128"/>
              </a:rPr>
              <a:t>市民の思い</a:t>
            </a:r>
          </a:p>
        </p:txBody>
      </p:sp>
      <p:pic>
        <p:nvPicPr>
          <p:cNvPr id="5" name="図 4">
            <a:extLst>
              <a:ext uri="{FF2B5EF4-FFF2-40B4-BE49-F238E27FC236}">
                <a16:creationId xmlns:a16="http://schemas.microsoft.com/office/drawing/2014/main" id="{FD7DB1C9-078B-4A57-A135-799BD07E0D20}"/>
              </a:ext>
            </a:extLst>
          </p:cNvPr>
          <p:cNvPicPr>
            <a:picLocks noChangeAspect="1"/>
          </p:cNvPicPr>
          <p:nvPr/>
        </p:nvPicPr>
        <p:blipFill>
          <a:blip r:embed="rId3"/>
          <a:stretch>
            <a:fillRect/>
          </a:stretch>
        </p:blipFill>
        <p:spPr>
          <a:xfrm>
            <a:off x="251743" y="266455"/>
            <a:ext cx="7210300" cy="4911363"/>
          </a:xfrm>
          <a:prstGeom prst="rect">
            <a:avLst/>
          </a:prstGeom>
        </p:spPr>
      </p:pic>
      <p:pic>
        <p:nvPicPr>
          <p:cNvPr id="6" name="図 5">
            <a:extLst>
              <a:ext uri="{FF2B5EF4-FFF2-40B4-BE49-F238E27FC236}">
                <a16:creationId xmlns:a16="http://schemas.microsoft.com/office/drawing/2014/main" id="{B73B4620-E20C-4625-A4D6-AA172E81CB77}"/>
              </a:ext>
            </a:extLst>
          </p:cNvPr>
          <p:cNvPicPr>
            <a:picLocks noChangeAspect="1"/>
          </p:cNvPicPr>
          <p:nvPr/>
        </p:nvPicPr>
        <p:blipFill>
          <a:blip r:embed="rId4"/>
          <a:stretch>
            <a:fillRect/>
          </a:stretch>
        </p:blipFill>
        <p:spPr>
          <a:xfrm>
            <a:off x="5429967" y="3143279"/>
            <a:ext cx="6429269" cy="3550355"/>
          </a:xfrm>
          <a:prstGeom prst="rect">
            <a:avLst/>
          </a:prstGeom>
        </p:spPr>
      </p:pic>
      <p:sp>
        <p:nvSpPr>
          <p:cNvPr id="7" name="テキスト ボックス 6">
            <a:extLst>
              <a:ext uri="{FF2B5EF4-FFF2-40B4-BE49-F238E27FC236}">
                <a16:creationId xmlns:a16="http://schemas.microsoft.com/office/drawing/2014/main" id="{34652513-A7F9-4133-A5B9-E0985BE71EC7}"/>
              </a:ext>
            </a:extLst>
          </p:cNvPr>
          <p:cNvSpPr txBox="1"/>
          <p:nvPr/>
        </p:nvSpPr>
        <p:spPr>
          <a:xfrm>
            <a:off x="510551" y="5435726"/>
            <a:ext cx="50321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福島市令和元年度日常生活圏域ニーズ調査より</a:t>
            </a:r>
          </a:p>
        </p:txBody>
      </p:sp>
      <p:sp>
        <p:nvSpPr>
          <p:cNvPr id="8" name="テキスト ボックス 7">
            <a:extLst>
              <a:ext uri="{FF2B5EF4-FFF2-40B4-BE49-F238E27FC236}">
                <a16:creationId xmlns:a16="http://schemas.microsoft.com/office/drawing/2014/main" id="{01C2B4EC-892E-4C3F-9602-AA0B6C4589EC}"/>
              </a:ext>
            </a:extLst>
          </p:cNvPr>
          <p:cNvSpPr txBox="1"/>
          <p:nvPr/>
        </p:nvSpPr>
        <p:spPr>
          <a:xfrm>
            <a:off x="3026624" y="5805058"/>
            <a:ext cx="34117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調査対象者数</a:t>
            </a:r>
            <a:r>
              <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4,000</a:t>
            </a: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人</a:t>
            </a:r>
            <a:endPar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回答者数　　　</a:t>
            </a:r>
            <a:r>
              <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2,954</a:t>
            </a: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人</a:t>
            </a:r>
          </a:p>
        </p:txBody>
      </p:sp>
      <p:sp>
        <p:nvSpPr>
          <p:cNvPr id="4" name="スライド番号プレースホルダー 3">
            <a:extLst>
              <a:ext uri="{FF2B5EF4-FFF2-40B4-BE49-F238E27FC236}">
                <a16:creationId xmlns:a16="http://schemas.microsoft.com/office/drawing/2014/main" id="{9058E7F7-BAA3-4901-9DC5-90283D9A67B4}"/>
              </a:ext>
            </a:extLst>
          </p:cNvPr>
          <p:cNvSpPr>
            <a:spLocks noGrp="1"/>
          </p:cNvSpPr>
          <p:nvPr>
            <p:ph type="sldNum" sz="quarter" idx="12"/>
          </p:nvPr>
        </p:nvSpPr>
        <p:spPr>
          <a:xfrm>
            <a:off x="8780585" y="6328509"/>
            <a:ext cx="3276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63A501-DF28-4949-AEFA-2B21B4968C38}" type="slidenum">
              <a:rPr kumimoji="1" lang="ja-JP" altLang="en-US" sz="20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20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9" name="楕円 8">
            <a:extLst>
              <a:ext uri="{FF2B5EF4-FFF2-40B4-BE49-F238E27FC236}">
                <a16:creationId xmlns:a16="http://schemas.microsoft.com/office/drawing/2014/main" id="{41CE3490-3820-44F1-ACAB-BF6E0A894124}"/>
              </a:ext>
            </a:extLst>
          </p:cNvPr>
          <p:cNvSpPr/>
          <p:nvPr/>
        </p:nvSpPr>
        <p:spPr>
          <a:xfrm>
            <a:off x="6386871" y="4919911"/>
            <a:ext cx="1559170" cy="515815"/>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D7D31"/>
              </a:solidFill>
              <a:effectLst/>
              <a:uLnTx/>
              <a:uFillTx/>
              <a:latin typeface="Calibri"/>
              <a:ea typeface="ＭＳ Ｐゴシック" panose="020B0600070205080204" pitchFamily="50" charset="-128"/>
              <a:cs typeface="+mn-cs"/>
            </a:endParaRPr>
          </a:p>
        </p:txBody>
      </p:sp>
      <p:sp>
        <p:nvSpPr>
          <p:cNvPr id="3" name="楕円 2">
            <a:extLst>
              <a:ext uri="{FF2B5EF4-FFF2-40B4-BE49-F238E27FC236}">
                <a16:creationId xmlns:a16="http://schemas.microsoft.com/office/drawing/2014/main" id="{E07B2107-10CA-48AB-AFDC-731D902C684F}"/>
              </a:ext>
            </a:extLst>
          </p:cNvPr>
          <p:cNvSpPr/>
          <p:nvPr/>
        </p:nvSpPr>
        <p:spPr>
          <a:xfrm>
            <a:off x="2247039" y="1953999"/>
            <a:ext cx="1559170" cy="515815"/>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D7D31"/>
              </a:solidFill>
              <a:effectLst/>
              <a:uLnTx/>
              <a:uFillTx/>
              <a:latin typeface="Calibri"/>
              <a:ea typeface="ＭＳ Ｐゴシック" panose="020B0600070205080204" pitchFamily="50" charset="-128"/>
              <a:cs typeface="+mn-cs"/>
            </a:endParaRPr>
          </a:p>
        </p:txBody>
      </p:sp>
      <p:sp>
        <p:nvSpPr>
          <p:cNvPr id="15" name="四角形: 角を丸くする 14">
            <a:extLst>
              <a:ext uri="{FF2B5EF4-FFF2-40B4-BE49-F238E27FC236}">
                <a16:creationId xmlns:a16="http://schemas.microsoft.com/office/drawing/2014/main" id="{0338E916-6EE9-47D6-B860-DE7250301144}"/>
              </a:ext>
            </a:extLst>
          </p:cNvPr>
          <p:cNvSpPr/>
          <p:nvPr/>
        </p:nvSpPr>
        <p:spPr>
          <a:xfrm>
            <a:off x="7283669" y="4071706"/>
            <a:ext cx="779515" cy="441929"/>
          </a:xfrm>
          <a:prstGeom prst="round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D7D31"/>
              </a:solidFill>
              <a:effectLst/>
              <a:uLnTx/>
              <a:uFillTx/>
              <a:latin typeface="Calibri"/>
              <a:ea typeface="ＭＳ Ｐゴシック" panose="020B0600070205080204" pitchFamily="50" charset="-128"/>
              <a:cs typeface="+mn-cs"/>
            </a:endParaRPr>
          </a:p>
        </p:txBody>
      </p:sp>
      <p:sp>
        <p:nvSpPr>
          <p:cNvPr id="14" name="四角形: 角を丸くする 13">
            <a:extLst>
              <a:ext uri="{FF2B5EF4-FFF2-40B4-BE49-F238E27FC236}">
                <a16:creationId xmlns:a16="http://schemas.microsoft.com/office/drawing/2014/main" id="{7D6A64BA-0376-4885-A87A-46CAF8250862}"/>
              </a:ext>
            </a:extLst>
          </p:cNvPr>
          <p:cNvSpPr/>
          <p:nvPr/>
        </p:nvSpPr>
        <p:spPr>
          <a:xfrm>
            <a:off x="1292772" y="1459217"/>
            <a:ext cx="1187538" cy="441929"/>
          </a:xfrm>
          <a:prstGeom prst="round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D7D31"/>
              </a:solidFill>
              <a:effectLst/>
              <a:uLnTx/>
              <a:uFillTx/>
              <a:latin typeface="Calibri"/>
              <a:ea typeface="ＭＳ Ｐゴシック" panose="020B0600070205080204" pitchFamily="50" charset="-128"/>
              <a:cs typeface="+mn-cs"/>
            </a:endParaRPr>
          </a:p>
        </p:txBody>
      </p:sp>
      <p:sp>
        <p:nvSpPr>
          <p:cNvPr id="16" name="四角形: 角を丸くする 15">
            <a:extLst>
              <a:ext uri="{FF2B5EF4-FFF2-40B4-BE49-F238E27FC236}">
                <a16:creationId xmlns:a16="http://schemas.microsoft.com/office/drawing/2014/main" id="{E29BB096-9CEE-442F-86D9-236578133DBE}"/>
              </a:ext>
            </a:extLst>
          </p:cNvPr>
          <p:cNvSpPr/>
          <p:nvPr/>
        </p:nvSpPr>
        <p:spPr>
          <a:xfrm>
            <a:off x="1794511" y="3850741"/>
            <a:ext cx="1693106" cy="537446"/>
          </a:xfrm>
          <a:prstGeom prst="round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D7D31"/>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17268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15"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A42050-BE44-4282-ADB4-35BFBB849394}"/>
              </a:ext>
            </a:extLst>
          </p:cNvPr>
          <p:cNvSpPr>
            <a:spLocks noGrp="1"/>
          </p:cNvSpPr>
          <p:nvPr>
            <p:ph type="title"/>
          </p:nvPr>
        </p:nvSpPr>
        <p:spPr>
          <a:xfrm>
            <a:off x="838200" y="197406"/>
            <a:ext cx="9810750" cy="1325562"/>
          </a:xfrm>
        </p:spPr>
        <p:txBody>
          <a:bodyPr>
            <a:normAutofit/>
          </a:bodyPr>
          <a:lstStyle/>
          <a:p>
            <a:r>
              <a:rPr kumimoji="1" lang="ja-JP" altLang="en-US" sz="3600" dirty="0">
                <a:latin typeface="HG丸ｺﾞｼｯｸM-PRO" panose="020F0600000000000000" pitchFamily="50" charset="-128"/>
                <a:ea typeface="HG丸ｺﾞｼｯｸM-PRO" panose="020F0600000000000000" pitchFamily="50" charset="-128"/>
              </a:rPr>
              <a:t>最期の時にどこでどのように過ごしたいかを</a:t>
            </a:r>
            <a:br>
              <a:rPr kumimoji="1" lang="en-US" altLang="ja-JP" sz="3600" dirty="0">
                <a:latin typeface="HG丸ｺﾞｼｯｸM-PRO" panose="020F0600000000000000" pitchFamily="50" charset="-128"/>
                <a:ea typeface="HG丸ｺﾞｼｯｸM-PRO" panose="020F0600000000000000" pitchFamily="50" charset="-128"/>
              </a:rPr>
            </a:br>
            <a:r>
              <a:rPr kumimoji="1" lang="ja-JP" altLang="en-US" sz="3600" dirty="0">
                <a:latin typeface="HG丸ｺﾞｼｯｸM-PRO" panose="020F0600000000000000" pitchFamily="50" charset="-128"/>
                <a:ea typeface="HG丸ｺﾞｼｯｸM-PRO" panose="020F0600000000000000" pitchFamily="50" charset="-128"/>
              </a:rPr>
              <a:t>話していますか？　　　　 </a:t>
            </a:r>
          </a:p>
        </p:txBody>
      </p:sp>
      <p:sp>
        <p:nvSpPr>
          <p:cNvPr id="3" name="スライド番号プレースホルダー 2">
            <a:extLst>
              <a:ext uri="{FF2B5EF4-FFF2-40B4-BE49-F238E27FC236}">
                <a16:creationId xmlns:a16="http://schemas.microsoft.com/office/drawing/2014/main" id="{6DF50E58-582D-478F-A722-C88E4F30215E}"/>
              </a:ext>
            </a:extLst>
          </p:cNvPr>
          <p:cNvSpPr>
            <a:spLocks noGrp="1"/>
          </p:cNvSpPr>
          <p:nvPr>
            <p:ph type="sldNum" sz="quarter" idx="12"/>
          </p:nvPr>
        </p:nvSpPr>
        <p:spPr>
          <a:xfrm>
            <a:off x="8652753" y="6295469"/>
            <a:ext cx="3276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63A501-DF28-4949-AEFA-2B21B4968C38}" type="slidenum">
              <a:rPr kumimoji="1" lang="ja-JP" altLang="en-US" sz="20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20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4" name="図 3">
            <a:extLst>
              <a:ext uri="{FF2B5EF4-FFF2-40B4-BE49-F238E27FC236}">
                <a16:creationId xmlns:a16="http://schemas.microsoft.com/office/drawing/2014/main" id="{09EEEB12-279B-4040-BBF2-A947CB961E64}"/>
              </a:ext>
            </a:extLst>
          </p:cNvPr>
          <p:cNvPicPr>
            <a:picLocks noChangeAspect="1"/>
          </p:cNvPicPr>
          <p:nvPr/>
        </p:nvPicPr>
        <p:blipFill>
          <a:blip r:embed="rId3"/>
          <a:stretch>
            <a:fillRect/>
          </a:stretch>
        </p:blipFill>
        <p:spPr>
          <a:xfrm>
            <a:off x="394910" y="1500643"/>
            <a:ext cx="7518167" cy="5159952"/>
          </a:xfrm>
          <a:prstGeom prst="rect">
            <a:avLst/>
          </a:prstGeom>
        </p:spPr>
      </p:pic>
      <p:sp>
        <p:nvSpPr>
          <p:cNvPr id="5" name="テキスト ボックス 4">
            <a:extLst>
              <a:ext uri="{FF2B5EF4-FFF2-40B4-BE49-F238E27FC236}">
                <a16:creationId xmlns:a16="http://schemas.microsoft.com/office/drawing/2014/main" id="{94C649D3-7AED-4035-8A53-43B818765093}"/>
              </a:ext>
            </a:extLst>
          </p:cNvPr>
          <p:cNvSpPr txBox="1"/>
          <p:nvPr/>
        </p:nvSpPr>
        <p:spPr>
          <a:xfrm>
            <a:off x="7157764" y="6348642"/>
            <a:ext cx="50321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福島市令和元年度日常生活圏域ニーズ調査より</a:t>
            </a:r>
          </a:p>
        </p:txBody>
      </p:sp>
      <p:sp>
        <p:nvSpPr>
          <p:cNvPr id="6" name="テキスト ボックス 5">
            <a:extLst>
              <a:ext uri="{FF2B5EF4-FFF2-40B4-BE49-F238E27FC236}">
                <a16:creationId xmlns:a16="http://schemas.microsoft.com/office/drawing/2014/main" id="{18FA627F-1CA0-40AB-8026-97D6DA945EA6}"/>
              </a:ext>
            </a:extLst>
          </p:cNvPr>
          <p:cNvSpPr txBox="1"/>
          <p:nvPr/>
        </p:nvSpPr>
        <p:spPr>
          <a:xfrm>
            <a:off x="8072461" y="5566731"/>
            <a:ext cx="27010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調査対象者数</a:t>
            </a:r>
            <a:r>
              <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4,000</a:t>
            </a: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人</a:t>
            </a:r>
            <a:endPar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回答者数　　　</a:t>
            </a:r>
            <a:r>
              <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2,954</a:t>
            </a: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人</a:t>
            </a:r>
          </a:p>
        </p:txBody>
      </p:sp>
      <p:grpSp>
        <p:nvGrpSpPr>
          <p:cNvPr id="10" name="グループ化 9">
            <a:extLst>
              <a:ext uri="{FF2B5EF4-FFF2-40B4-BE49-F238E27FC236}">
                <a16:creationId xmlns:a16="http://schemas.microsoft.com/office/drawing/2014/main" id="{FD6A1005-34CC-4C51-B35E-F1F8A198A412}"/>
              </a:ext>
            </a:extLst>
          </p:cNvPr>
          <p:cNvGrpSpPr/>
          <p:nvPr/>
        </p:nvGrpSpPr>
        <p:grpSpPr>
          <a:xfrm>
            <a:off x="8279850" y="860187"/>
            <a:ext cx="3276601" cy="914400"/>
            <a:chOff x="8087458" y="1231931"/>
            <a:chExt cx="3276601" cy="914400"/>
          </a:xfrm>
        </p:grpSpPr>
        <p:sp>
          <p:nvSpPr>
            <p:cNvPr id="7" name="四角形: 角を丸くする 6">
              <a:extLst>
                <a:ext uri="{FF2B5EF4-FFF2-40B4-BE49-F238E27FC236}">
                  <a16:creationId xmlns:a16="http://schemas.microsoft.com/office/drawing/2014/main" id="{7D5857CE-8ED7-4F9F-8477-8AE1485BC500}"/>
                </a:ext>
              </a:extLst>
            </p:cNvPr>
            <p:cNvSpPr/>
            <p:nvPr/>
          </p:nvSpPr>
          <p:spPr>
            <a:xfrm>
              <a:off x="8087458" y="1231931"/>
              <a:ext cx="3276601" cy="91440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合</a:t>
              </a:r>
            </a:p>
          </p:txBody>
        </p:sp>
        <p:sp>
          <p:nvSpPr>
            <p:cNvPr id="9" name="テキスト ボックス 8">
              <a:extLst>
                <a:ext uri="{FF2B5EF4-FFF2-40B4-BE49-F238E27FC236}">
                  <a16:creationId xmlns:a16="http://schemas.microsoft.com/office/drawing/2014/main" id="{55A284D6-8733-445F-8968-DF512AEBEEF0}"/>
                </a:ext>
              </a:extLst>
            </p:cNvPr>
            <p:cNvSpPr txBox="1"/>
            <p:nvPr/>
          </p:nvSpPr>
          <p:spPr>
            <a:xfrm>
              <a:off x="8087458" y="1331948"/>
              <a:ext cx="326634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福島市民の場合</a:t>
              </a:r>
              <a:endParaRPr kumimoji="0"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1" name="楕円 10">
            <a:extLst>
              <a:ext uri="{FF2B5EF4-FFF2-40B4-BE49-F238E27FC236}">
                <a16:creationId xmlns:a16="http://schemas.microsoft.com/office/drawing/2014/main" id="{A2C0EF33-6AD5-4A4B-9D1A-9C55542463D0}"/>
              </a:ext>
            </a:extLst>
          </p:cNvPr>
          <p:cNvSpPr/>
          <p:nvPr/>
        </p:nvSpPr>
        <p:spPr>
          <a:xfrm>
            <a:off x="726831" y="4196862"/>
            <a:ext cx="1981200" cy="902677"/>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D7D31"/>
              </a:solidFill>
              <a:effectLst/>
              <a:uLnTx/>
              <a:uFillTx/>
              <a:latin typeface="Calibri"/>
              <a:ea typeface="ＭＳ Ｐゴシック" panose="020B0600070205080204" pitchFamily="50" charset="-128"/>
              <a:cs typeface="+mn-cs"/>
            </a:endParaRPr>
          </a:p>
        </p:txBody>
      </p:sp>
      <p:sp>
        <p:nvSpPr>
          <p:cNvPr id="12" name="楕円 11">
            <a:extLst>
              <a:ext uri="{FF2B5EF4-FFF2-40B4-BE49-F238E27FC236}">
                <a16:creationId xmlns:a16="http://schemas.microsoft.com/office/drawing/2014/main" id="{F0043A12-6066-4101-B79B-FCCA7E8353E8}"/>
              </a:ext>
            </a:extLst>
          </p:cNvPr>
          <p:cNvSpPr/>
          <p:nvPr/>
        </p:nvSpPr>
        <p:spPr>
          <a:xfrm>
            <a:off x="5193415" y="3476881"/>
            <a:ext cx="1981200" cy="767862"/>
          </a:xfrm>
          <a:prstGeom prst="ellipse">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70AD47"/>
              </a:solidFill>
              <a:effectLst/>
              <a:uLnTx/>
              <a:uFillTx/>
              <a:latin typeface="Calibri"/>
              <a:ea typeface="ＭＳ Ｐゴシック" panose="020B0600070205080204" pitchFamily="50" charset="-128"/>
              <a:cs typeface="+mn-cs"/>
            </a:endParaRPr>
          </a:p>
        </p:txBody>
      </p:sp>
      <p:sp>
        <p:nvSpPr>
          <p:cNvPr id="13" name="楕円 12">
            <a:extLst>
              <a:ext uri="{FF2B5EF4-FFF2-40B4-BE49-F238E27FC236}">
                <a16:creationId xmlns:a16="http://schemas.microsoft.com/office/drawing/2014/main" id="{A5BF32FB-87B5-4300-AF83-88F608AB7607}"/>
              </a:ext>
            </a:extLst>
          </p:cNvPr>
          <p:cNvSpPr/>
          <p:nvPr/>
        </p:nvSpPr>
        <p:spPr>
          <a:xfrm>
            <a:off x="4491292" y="5487956"/>
            <a:ext cx="2666472" cy="972326"/>
          </a:xfrm>
          <a:prstGeom prst="ellipse">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70AD47"/>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51628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24CCB83F-9108-47D3-87B7-CFBEED6999E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453669" y="0"/>
            <a:ext cx="4493859" cy="6721474"/>
          </a:xfrm>
          <a:prstGeom prst="rect">
            <a:avLst/>
          </a:prstGeom>
        </p:spPr>
      </p:pic>
      <p:pic>
        <p:nvPicPr>
          <p:cNvPr id="7" name="図 6">
            <a:extLst>
              <a:ext uri="{FF2B5EF4-FFF2-40B4-BE49-F238E27FC236}">
                <a16:creationId xmlns:a16="http://schemas.microsoft.com/office/drawing/2014/main" id="{0CEB9121-1A41-404F-BBAC-7C2548400663}"/>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13642" y="0"/>
            <a:ext cx="4566498" cy="6721475"/>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2" y="365125"/>
            <a:ext cx="1355834"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a:t>
            </a:r>
            <a:r>
              <a:rPr kumimoji="1" lang="ja-JP" altLang="en-US" sz="4000" b="1" dirty="0">
                <a:latin typeface="HG丸ｺﾞｼｯｸM-PRO" panose="020F0600000000000000" pitchFamily="50" charset="-128"/>
                <a:ea typeface="HG丸ｺﾞｼｯｸM-PRO" panose="020F0600000000000000" pitchFamily="50" charset="-128"/>
              </a:rPr>
              <a:t>２</a:t>
            </a: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000" b="1" dirty="0">
                <a:latin typeface="HG丸ｺﾞｼｯｸM-PRO" panose="020F0600000000000000" pitchFamily="50" charset="-128"/>
                <a:ea typeface="HG丸ｺﾞｼｯｸM-PRO" panose="020F0600000000000000" pitchFamily="50" charset="-128"/>
              </a:rPr>
              <a:t>P</a:t>
            </a:r>
            <a:r>
              <a:rPr lang="ja-JP" altLang="en-US" sz="4000" b="1" dirty="0">
                <a:latin typeface="HG丸ｺﾞｼｯｸM-PRO" panose="020F0600000000000000" pitchFamily="50" charset="-128"/>
                <a:ea typeface="HG丸ｺﾞｼｯｸM-PRO" panose="020F0600000000000000" pitchFamily="50" charset="-128"/>
              </a:rPr>
              <a:t>３</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8" name="四角形: 角を丸くする 7">
            <a:extLst>
              <a:ext uri="{FF2B5EF4-FFF2-40B4-BE49-F238E27FC236}">
                <a16:creationId xmlns:a16="http://schemas.microsoft.com/office/drawing/2014/main" id="{7A3E770D-92EC-4723-AB0A-1565D15CA87C}"/>
              </a:ext>
            </a:extLst>
          </p:cNvPr>
          <p:cNvSpPr/>
          <p:nvPr/>
        </p:nvSpPr>
        <p:spPr>
          <a:xfrm>
            <a:off x="6237692" y="2304929"/>
            <a:ext cx="5709836" cy="172720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自分が大切</a:t>
            </a:r>
            <a:r>
              <a:rPr lang="ja-JP" altLang="en-US" sz="2800" b="1" dirty="0">
                <a:solidFill>
                  <a:srgbClr val="FF0000"/>
                </a:solidFill>
                <a:latin typeface="HG丸ｺﾞｼｯｸM-PRO" panose="020F0600000000000000" pitchFamily="50" charset="-128"/>
                <a:ea typeface="HG丸ｺﾞｼｯｸM-PRO" panose="020F0600000000000000" pitchFamily="50" charset="-128"/>
              </a:rPr>
              <a:t>にしている</a:t>
            </a:r>
            <a:endParaRPr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時間やコトって何だろう？</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あらためて確認してみましょう</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679418" y="2851195"/>
            <a:ext cx="4410635" cy="135241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ゆっくり</a:t>
            </a:r>
            <a:r>
              <a:rPr lang="ja-JP" altLang="en-US" sz="2800" b="1" dirty="0">
                <a:solidFill>
                  <a:srgbClr val="FF0000"/>
                </a:solidFill>
                <a:latin typeface="HG丸ｺﾞｼｯｸM-PRO" panose="020F0600000000000000" pitchFamily="50" charset="-128"/>
                <a:ea typeface="HG丸ｺﾞｼｯｸM-PRO" panose="020F0600000000000000" pitchFamily="50" charset="-128"/>
              </a:rPr>
              <a:t>昔のことを</a:t>
            </a:r>
            <a:endParaRPr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lang="ja-JP" altLang="en-US" sz="2800" b="1" dirty="0">
                <a:solidFill>
                  <a:srgbClr val="FF0000"/>
                </a:solidFill>
                <a:latin typeface="HG丸ｺﾞｼｯｸM-PRO" panose="020F0600000000000000" pitchFamily="50" charset="-128"/>
                <a:ea typeface="HG丸ｺﾞｼｯｸM-PRO" panose="020F0600000000000000" pitchFamily="50" charset="-128"/>
              </a:rPr>
              <a:t>振りかえってみましょう</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3" name="スライド番号プレースホルダー 2">
            <a:extLst>
              <a:ext uri="{FF2B5EF4-FFF2-40B4-BE49-F238E27FC236}">
                <a16:creationId xmlns:a16="http://schemas.microsoft.com/office/drawing/2014/main" id="{1C0B6BC4-AD82-404B-92EC-12254938FED6}"/>
              </a:ext>
            </a:extLst>
          </p:cNvPr>
          <p:cNvSpPr>
            <a:spLocks noGrp="1"/>
          </p:cNvSpPr>
          <p:nvPr>
            <p:ph type="sldNum" sz="quarter" idx="12"/>
          </p:nvPr>
        </p:nvSpPr>
        <p:spPr/>
        <p:txBody>
          <a:bodyPr/>
          <a:lstStyle/>
          <a:p>
            <a:fld id="{2F63A501-DF28-4949-AEFA-2B21B4968C38}" type="slidenum">
              <a:rPr kumimoji="1" lang="ja-JP" altLang="en-US" smtClean="0"/>
              <a:t>8</a:t>
            </a:fld>
            <a:endParaRPr kumimoji="1" lang="ja-JP" altLang="en-US"/>
          </a:p>
        </p:txBody>
      </p:sp>
      <p:sp>
        <p:nvSpPr>
          <p:cNvPr id="10" name="四角形: 角を丸くする 9">
            <a:extLst>
              <a:ext uri="{FF2B5EF4-FFF2-40B4-BE49-F238E27FC236}">
                <a16:creationId xmlns:a16="http://schemas.microsoft.com/office/drawing/2014/main" id="{4988EE0C-4822-48B8-B6B1-35CA4FE2EEF2}"/>
              </a:ext>
            </a:extLst>
          </p:cNvPr>
          <p:cNvSpPr/>
          <p:nvPr/>
        </p:nvSpPr>
        <p:spPr>
          <a:xfrm>
            <a:off x="673650" y="4523898"/>
            <a:ext cx="3937522" cy="135241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語り合うことで</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思い出すことも</a:t>
            </a:r>
            <a:r>
              <a:rPr kumimoji="1" lang="en-US" altLang="ja-JP" sz="2800" b="1" dirty="0">
                <a:solidFill>
                  <a:srgbClr val="FF0000"/>
                </a:solidFill>
                <a:latin typeface="HG丸ｺﾞｼｯｸM-PRO" panose="020F0600000000000000" pitchFamily="50" charset="-128"/>
                <a:ea typeface="HG丸ｺﾞｼｯｸM-PRO" panose="020F0600000000000000" pitchFamily="50" charset="-128"/>
              </a:rPr>
              <a:t>…</a:t>
            </a:r>
          </a:p>
        </p:txBody>
      </p:sp>
      <p:sp>
        <p:nvSpPr>
          <p:cNvPr id="2" name="四角形: 角を丸くする 1">
            <a:extLst>
              <a:ext uri="{FF2B5EF4-FFF2-40B4-BE49-F238E27FC236}">
                <a16:creationId xmlns:a16="http://schemas.microsoft.com/office/drawing/2014/main" id="{9914D5D0-65EA-4611-B074-69257602DB84}"/>
              </a:ext>
            </a:extLst>
          </p:cNvPr>
          <p:cNvSpPr/>
          <p:nvPr/>
        </p:nvSpPr>
        <p:spPr>
          <a:xfrm>
            <a:off x="6211862" y="4851575"/>
            <a:ext cx="5524957" cy="102235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rgbClr val="002060"/>
                </a:solidFill>
                <a:latin typeface="HG丸ｺﾞｼｯｸM-PRO" panose="020F0600000000000000" pitchFamily="50" charset="-128"/>
                <a:ea typeface="HG丸ｺﾞｼｯｸM-PRO" panose="020F0600000000000000" pitchFamily="50" charset="-128"/>
              </a:rPr>
              <a:t>「自分らしさ」に気づいて</a:t>
            </a:r>
            <a:r>
              <a:rPr kumimoji="1" lang="en-US" altLang="ja-JP" sz="2800" dirty="0">
                <a:solidFill>
                  <a:srgbClr val="002060"/>
                </a:solidFill>
                <a:latin typeface="HG丸ｺﾞｼｯｸM-PRO" panose="020F0600000000000000" pitchFamily="50" charset="-128"/>
                <a:ea typeface="HG丸ｺﾞｼｯｸM-PRO" panose="020F0600000000000000" pitchFamily="50" charset="-128"/>
              </a:rPr>
              <a:t>…</a:t>
            </a:r>
            <a:endParaRPr kumimoji="1" lang="ja-JP" altLang="en-US" sz="2800" dirty="0">
              <a:solidFill>
                <a:srgbClr val="002060"/>
              </a:solidFill>
              <a:latin typeface="HG丸ｺﾞｼｯｸM-PRO" panose="020F0600000000000000" pitchFamily="50" charset="-128"/>
              <a:ea typeface="HG丸ｺﾞｼｯｸM-PRO" panose="020F0600000000000000" pitchFamily="50" charset="-128"/>
            </a:endParaRPr>
          </a:p>
        </p:txBody>
      </p:sp>
      <p:sp>
        <p:nvSpPr>
          <p:cNvPr id="12" name="楕円 11">
            <a:extLst>
              <a:ext uri="{FF2B5EF4-FFF2-40B4-BE49-F238E27FC236}">
                <a16:creationId xmlns:a16="http://schemas.microsoft.com/office/drawing/2014/main" id="{085E8829-13BB-44A8-80D6-CD25948DDBA2}"/>
              </a:ext>
            </a:extLst>
          </p:cNvPr>
          <p:cNvSpPr/>
          <p:nvPr/>
        </p:nvSpPr>
        <p:spPr>
          <a:xfrm>
            <a:off x="1603073" y="310788"/>
            <a:ext cx="2389807"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C5B417B5-EB2C-426E-B3DE-D95C589E51AE}"/>
              </a:ext>
            </a:extLst>
          </p:cNvPr>
          <p:cNvSpPr/>
          <p:nvPr/>
        </p:nvSpPr>
        <p:spPr>
          <a:xfrm>
            <a:off x="7453669" y="365124"/>
            <a:ext cx="1284472" cy="45050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1686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out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2"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368EE0A-F2B3-4F54-ACBB-2D67762CE76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r="6753"/>
          <a:stretch/>
        </p:blipFill>
        <p:spPr>
          <a:xfrm>
            <a:off x="1186420" y="0"/>
            <a:ext cx="4459112" cy="6814788"/>
          </a:xfrm>
          <a:prstGeom prst="rect">
            <a:avLst/>
          </a:prstGeom>
        </p:spPr>
      </p:pic>
      <p:pic>
        <p:nvPicPr>
          <p:cNvPr id="17" name="図 16">
            <a:extLst>
              <a:ext uri="{FF2B5EF4-FFF2-40B4-BE49-F238E27FC236}">
                <a16:creationId xmlns:a16="http://schemas.microsoft.com/office/drawing/2014/main" id="{F6CEA754-1B53-4CE4-B7E7-961E670D4BB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259616" y="67732"/>
            <a:ext cx="4644194" cy="6722536"/>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2" y="365125"/>
            <a:ext cx="1355834"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P4</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809525" y="1601195"/>
            <a:ext cx="5246165" cy="117969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002060"/>
                </a:solidFill>
                <a:latin typeface="HG丸ｺﾞｼｯｸM-PRO" panose="020F0600000000000000" pitchFamily="50" charset="-128"/>
                <a:ea typeface="HG丸ｺﾞｼｯｸM-PRO" panose="020F0600000000000000" pitchFamily="50" charset="-128"/>
              </a:rPr>
              <a:t>これからも「自分らしく」</a:t>
            </a:r>
            <a:endParaRPr kumimoji="1" lang="en-US" altLang="ja-JP" sz="2800" b="1" dirty="0">
              <a:solidFill>
                <a:srgbClr val="002060"/>
              </a:solidFill>
              <a:latin typeface="HG丸ｺﾞｼｯｸM-PRO" panose="020F0600000000000000" pitchFamily="50" charset="-128"/>
              <a:ea typeface="HG丸ｺﾞｼｯｸM-PRO" panose="020F0600000000000000" pitchFamily="50" charset="-128"/>
            </a:endParaRPr>
          </a:p>
          <a:p>
            <a:pPr algn="ctr"/>
            <a:r>
              <a:rPr lang="ja-JP" altLang="en-US" sz="2800" b="1" dirty="0">
                <a:solidFill>
                  <a:srgbClr val="002060"/>
                </a:solidFill>
                <a:latin typeface="HG丸ｺﾞｼｯｸM-PRO" panose="020F0600000000000000" pitchFamily="50" charset="-128"/>
                <a:ea typeface="HG丸ｺﾞｼｯｸM-PRO" panose="020F0600000000000000" pitchFamily="50" charset="-128"/>
              </a:rPr>
              <a:t>生きていく</a:t>
            </a:r>
            <a:r>
              <a:rPr lang="en-US" altLang="ja-JP" sz="2800" b="1" dirty="0">
                <a:solidFill>
                  <a:srgbClr val="002060"/>
                </a:solidFill>
                <a:latin typeface="HG丸ｺﾞｼｯｸM-PRO" panose="020F0600000000000000" pitchFamily="50" charset="-128"/>
                <a:ea typeface="HG丸ｺﾞｼｯｸM-PRO" panose="020F0600000000000000" pitchFamily="50" charset="-128"/>
              </a:rPr>
              <a:t>…</a:t>
            </a:r>
            <a:endParaRPr kumimoji="1" lang="ja-JP" altLang="en-US" sz="2800" b="1" dirty="0">
              <a:solidFill>
                <a:srgbClr val="002060"/>
              </a:solidFill>
              <a:latin typeface="HG丸ｺﾞｼｯｸM-PRO" panose="020F0600000000000000" pitchFamily="50" charset="-128"/>
              <a:ea typeface="HG丸ｺﾞｼｯｸM-PRO" panose="020F0600000000000000" pitchFamily="50" charset="-128"/>
            </a:endParaRPr>
          </a:p>
        </p:txBody>
      </p:sp>
      <p:sp>
        <p:nvSpPr>
          <p:cNvPr id="8" name="四角形: 角を丸くする 7">
            <a:extLst>
              <a:ext uri="{FF2B5EF4-FFF2-40B4-BE49-F238E27FC236}">
                <a16:creationId xmlns:a16="http://schemas.microsoft.com/office/drawing/2014/main" id="{7A3E770D-92EC-4723-AB0A-1565D15CA87C}"/>
              </a:ext>
            </a:extLst>
          </p:cNvPr>
          <p:cNvSpPr/>
          <p:nvPr/>
        </p:nvSpPr>
        <p:spPr>
          <a:xfrm>
            <a:off x="6929739" y="1398767"/>
            <a:ext cx="4974071" cy="58984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ここは自由に使いましょう</a:t>
            </a: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000" b="1" dirty="0">
                <a:latin typeface="HG丸ｺﾞｼｯｸM-PRO" panose="020F0600000000000000" pitchFamily="50" charset="-128"/>
                <a:ea typeface="HG丸ｺﾞｼｯｸM-PRO" panose="020F0600000000000000" pitchFamily="50" charset="-128"/>
              </a:rPr>
              <a:t>P</a:t>
            </a:r>
            <a:r>
              <a:rPr lang="ja-JP" altLang="en-US" sz="4000" b="1" dirty="0">
                <a:latin typeface="HG丸ｺﾞｼｯｸM-PRO" panose="020F0600000000000000" pitchFamily="50" charset="-128"/>
                <a:ea typeface="HG丸ｺﾞｼｯｸM-PRO" panose="020F0600000000000000" pitchFamily="50" charset="-128"/>
              </a:rPr>
              <a:t>５</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11" name="四角形: 角を丸くする 10">
            <a:extLst>
              <a:ext uri="{FF2B5EF4-FFF2-40B4-BE49-F238E27FC236}">
                <a16:creationId xmlns:a16="http://schemas.microsoft.com/office/drawing/2014/main" id="{C0527D25-9C20-4A76-9EC7-C2AD58A55D4B}"/>
              </a:ext>
            </a:extLst>
          </p:cNvPr>
          <p:cNvSpPr/>
          <p:nvPr/>
        </p:nvSpPr>
        <p:spPr>
          <a:xfrm>
            <a:off x="809525" y="3770652"/>
            <a:ext cx="4785173" cy="148615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これからの時間を</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r>
              <a:rPr lang="ja-JP" altLang="en-US" sz="2800" b="1" dirty="0">
                <a:solidFill>
                  <a:srgbClr val="FF0000"/>
                </a:solidFill>
                <a:latin typeface="HG丸ｺﾞｼｯｸM-PRO" panose="020F0600000000000000" pitchFamily="50" charset="-128"/>
                <a:ea typeface="HG丸ｺﾞｼｯｸM-PRO" panose="020F0600000000000000" pitchFamily="50" charset="-128"/>
              </a:rPr>
              <a:t>何に、そして誰のために</a:t>
            </a:r>
            <a:endParaRPr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r>
              <a:rPr lang="ja-JP" altLang="en-US" sz="2800" b="1" dirty="0">
                <a:solidFill>
                  <a:srgbClr val="FF0000"/>
                </a:solidFill>
                <a:latin typeface="HG丸ｺﾞｼｯｸM-PRO" panose="020F0600000000000000" pitchFamily="50" charset="-128"/>
                <a:ea typeface="HG丸ｺﾞｼｯｸM-PRO" panose="020F0600000000000000" pitchFamily="50" charset="-128"/>
              </a:rPr>
              <a:t>使いましょうか？</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12" name="四角形: 角を丸くする 11">
            <a:extLst>
              <a:ext uri="{FF2B5EF4-FFF2-40B4-BE49-F238E27FC236}">
                <a16:creationId xmlns:a16="http://schemas.microsoft.com/office/drawing/2014/main" id="{88DCA263-775A-4ECB-A7E7-B5911DCDFE69}"/>
              </a:ext>
            </a:extLst>
          </p:cNvPr>
          <p:cNvSpPr/>
          <p:nvPr/>
        </p:nvSpPr>
        <p:spPr>
          <a:xfrm>
            <a:off x="6929739" y="2706616"/>
            <a:ext cx="4361948" cy="504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好きな写真、絵</a:t>
            </a:r>
          </a:p>
        </p:txBody>
      </p:sp>
      <p:sp>
        <p:nvSpPr>
          <p:cNvPr id="13" name="四角形: 角を丸くする 12">
            <a:extLst>
              <a:ext uri="{FF2B5EF4-FFF2-40B4-BE49-F238E27FC236}">
                <a16:creationId xmlns:a16="http://schemas.microsoft.com/office/drawing/2014/main" id="{B458F039-880F-49E7-92B7-6F9CC6400450}"/>
              </a:ext>
            </a:extLst>
          </p:cNvPr>
          <p:cNvSpPr/>
          <p:nvPr/>
        </p:nvSpPr>
        <p:spPr>
          <a:xfrm>
            <a:off x="6929739" y="2116769"/>
            <a:ext cx="1516429" cy="504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rgbClr val="FF0000"/>
                </a:solidFill>
                <a:latin typeface="HG丸ｺﾞｼｯｸM-PRO" panose="020F0600000000000000" pitchFamily="50" charset="-128"/>
                <a:ea typeface="HG丸ｺﾞｼｯｸM-PRO" panose="020F0600000000000000" pitchFamily="50" charset="-128"/>
              </a:rPr>
              <a:t>例えば</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14" name="四角形: 角を丸くする 13">
            <a:extLst>
              <a:ext uri="{FF2B5EF4-FFF2-40B4-BE49-F238E27FC236}">
                <a16:creationId xmlns:a16="http://schemas.microsoft.com/office/drawing/2014/main" id="{1BEF3809-EBA8-4CE0-853E-25B2A50DCDD1}"/>
              </a:ext>
            </a:extLst>
          </p:cNvPr>
          <p:cNvSpPr/>
          <p:nvPr/>
        </p:nvSpPr>
        <p:spPr>
          <a:xfrm>
            <a:off x="8730641" y="3316703"/>
            <a:ext cx="2561046" cy="504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家系図</a:t>
            </a:r>
            <a:r>
              <a:rPr kumimoji="1" lang="en-US" altLang="ja-JP" sz="2800" b="1" dirty="0">
                <a:solidFill>
                  <a:srgbClr val="FF0000"/>
                </a:solidFill>
                <a:latin typeface="HG丸ｺﾞｼｯｸM-PRO" panose="020F0600000000000000" pitchFamily="50" charset="-128"/>
                <a:ea typeface="HG丸ｺﾞｼｯｸM-PRO" panose="020F0600000000000000" pitchFamily="50" charset="-128"/>
              </a:rPr>
              <a:t>…</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16" name="四角形: 角を丸くする 15">
            <a:extLst>
              <a:ext uri="{FF2B5EF4-FFF2-40B4-BE49-F238E27FC236}">
                <a16:creationId xmlns:a16="http://schemas.microsoft.com/office/drawing/2014/main" id="{64810B7C-688B-469A-9F5E-178DAD1A2B66}"/>
              </a:ext>
            </a:extLst>
          </p:cNvPr>
          <p:cNvSpPr/>
          <p:nvPr/>
        </p:nvSpPr>
        <p:spPr>
          <a:xfrm>
            <a:off x="809525" y="5416832"/>
            <a:ext cx="4357668" cy="504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後悔しないように</a:t>
            </a:r>
          </a:p>
        </p:txBody>
      </p:sp>
      <p:sp>
        <p:nvSpPr>
          <p:cNvPr id="2" name="スライド番号プレースホルダー 1">
            <a:extLst>
              <a:ext uri="{FF2B5EF4-FFF2-40B4-BE49-F238E27FC236}">
                <a16:creationId xmlns:a16="http://schemas.microsoft.com/office/drawing/2014/main" id="{700E1E45-94DC-4F44-A51F-A32C301BA5AA}"/>
              </a:ext>
            </a:extLst>
          </p:cNvPr>
          <p:cNvSpPr>
            <a:spLocks noGrp="1"/>
          </p:cNvSpPr>
          <p:nvPr>
            <p:ph type="sldNum" sz="quarter" idx="12"/>
          </p:nvPr>
        </p:nvSpPr>
        <p:spPr/>
        <p:txBody>
          <a:bodyPr/>
          <a:lstStyle/>
          <a:p>
            <a:fld id="{2F63A501-DF28-4949-AEFA-2B21B4968C38}" type="slidenum">
              <a:rPr kumimoji="1" lang="ja-JP" altLang="en-US" smtClean="0"/>
              <a:t>9</a:t>
            </a:fld>
            <a:endParaRPr kumimoji="1" lang="ja-JP" altLang="en-US"/>
          </a:p>
        </p:txBody>
      </p:sp>
      <p:sp>
        <p:nvSpPr>
          <p:cNvPr id="15" name="楕円 14">
            <a:extLst>
              <a:ext uri="{FF2B5EF4-FFF2-40B4-BE49-F238E27FC236}">
                <a16:creationId xmlns:a16="http://schemas.microsoft.com/office/drawing/2014/main" id="{5A955762-EE06-4B8B-9788-4CAECDB600A7}"/>
              </a:ext>
            </a:extLst>
          </p:cNvPr>
          <p:cNvSpPr/>
          <p:nvPr/>
        </p:nvSpPr>
        <p:spPr>
          <a:xfrm>
            <a:off x="1138512" y="316274"/>
            <a:ext cx="2458633"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2549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P spid="11" grpId="0" animBg="1"/>
      <p:bldP spid="12" grpId="0" animBg="1"/>
      <p:bldP spid="13" grpId="0" animBg="1"/>
      <p:bldP spid="14" grpId="0" animBg="1"/>
      <p:bldP spid="16"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267A28D9-1C2B-4D07-826A-37B3EBC3A10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471707" y="32240"/>
            <a:ext cx="4573149" cy="6809654"/>
          </a:xfrm>
          <a:prstGeom prst="rect">
            <a:avLst/>
          </a:prstGeom>
        </p:spPr>
      </p:pic>
      <p:pic>
        <p:nvPicPr>
          <p:cNvPr id="4" name="図 3">
            <a:extLst>
              <a:ext uri="{FF2B5EF4-FFF2-40B4-BE49-F238E27FC236}">
                <a16:creationId xmlns:a16="http://schemas.microsoft.com/office/drawing/2014/main" id="{EE71735B-17E4-42C4-8308-57D85F3C543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87363" y="0"/>
            <a:ext cx="4708637" cy="6841894"/>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2" y="365125"/>
            <a:ext cx="1355834"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P6</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000" b="1" dirty="0">
                <a:latin typeface="HG丸ｺﾞｼｯｸM-PRO" panose="020F0600000000000000" pitchFamily="50" charset="-128"/>
                <a:ea typeface="HG丸ｺﾞｼｯｸM-PRO" panose="020F0600000000000000" pitchFamily="50" charset="-128"/>
              </a:rPr>
              <a:t>P</a:t>
            </a:r>
            <a:r>
              <a:rPr lang="ja-JP" altLang="en-US" sz="4000" b="1" dirty="0">
                <a:latin typeface="HG丸ｺﾞｼｯｸM-PRO" panose="020F0600000000000000" pitchFamily="50" charset="-128"/>
                <a:ea typeface="HG丸ｺﾞｼｯｸM-PRO" panose="020F0600000000000000" pitchFamily="50" charset="-128"/>
              </a:rPr>
              <a:t>７</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11" name="四角形: 角を丸くする 10">
            <a:extLst>
              <a:ext uri="{FF2B5EF4-FFF2-40B4-BE49-F238E27FC236}">
                <a16:creationId xmlns:a16="http://schemas.microsoft.com/office/drawing/2014/main" id="{F711DB8F-ADCC-4C60-9901-F29052634821}"/>
              </a:ext>
            </a:extLst>
          </p:cNvPr>
          <p:cNvSpPr/>
          <p:nvPr/>
        </p:nvSpPr>
        <p:spPr>
          <a:xfrm>
            <a:off x="3779531" y="5435654"/>
            <a:ext cx="6119742" cy="59031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携帯版にも記入しておきましょう</a:t>
            </a:r>
          </a:p>
        </p:txBody>
      </p:sp>
      <p:sp>
        <p:nvSpPr>
          <p:cNvPr id="2" name="スライド番号プレースホルダー 1">
            <a:extLst>
              <a:ext uri="{FF2B5EF4-FFF2-40B4-BE49-F238E27FC236}">
                <a16:creationId xmlns:a16="http://schemas.microsoft.com/office/drawing/2014/main" id="{2D4981FD-9AA0-4878-A8B7-52F9150E8E3C}"/>
              </a:ext>
            </a:extLst>
          </p:cNvPr>
          <p:cNvSpPr>
            <a:spLocks noGrp="1"/>
          </p:cNvSpPr>
          <p:nvPr>
            <p:ph type="sldNum" sz="quarter" idx="12"/>
          </p:nvPr>
        </p:nvSpPr>
        <p:spPr/>
        <p:txBody>
          <a:bodyPr/>
          <a:lstStyle/>
          <a:p>
            <a:fld id="{2F63A501-DF28-4949-AEFA-2B21B4968C38}" type="slidenum">
              <a:rPr kumimoji="1" lang="ja-JP" altLang="en-US" smtClean="0"/>
              <a:t>10</a:t>
            </a:fld>
            <a:endParaRPr kumimoji="1" lang="ja-JP" altLang="en-US"/>
          </a:p>
        </p:txBody>
      </p:sp>
      <p:sp>
        <p:nvSpPr>
          <p:cNvPr id="13" name="楕円 12">
            <a:extLst>
              <a:ext uri="{FF2B5EF4-FFF2-40B4-BE49-F238E27FC236}">
                <a16:creationId xmlns:a16="http://schemas.microsoft.com/office/drawing/2014/main" id="{94E1654D-753F-4884-ACF4-38DF808855DE}"/>
              </a:ext>
            </a:extLst>
          </p:cNvPr>
          <p:cNvSpPr/>
          <p:nvPr/>
        </p:nvSpPr>
        <p:spPr>
          <a:xfrm>
            <a:off x="1726725" y="2315964"/>
            <a:ext cx="2886972"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53560937-3130-4EA9-B6F7-C99B7C5C6B02}"/>
              </a:ext>
            </a:extLst>
          </p:cNvPr>
          <p:cNvSpPr/>
          <p:nvPr/>
        </p:nvSpPr>
        <p:spPr>
          <a:xfrm>
            <a:off x="7506792" y="1132075"/>
            <a:ext cx="4304208" cy="92764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04C808B6-EA80-44DD-BC7F-2DEA6E62D746}"/>
              </a:ext>
            </a:extLst>
          </p:cNvPr>
          <p:cNvSpPr/>
          <p:nvPr/>
        </p:nvSpPr>
        <p:spPr>
          <a:xfrm>
            <a:off x="1729168" y="3439101"/>
            <a:ext cx="4031552"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6C3CA29C-BDB0-4C2A-811D-A9B6BD3ED91C}"/>
              </a:ext>
            </a:extLst>
          </p:cNvPr>
          <p:cNvSpPr/>
          <p:nvPr/>
        </p:nvSpPr>
        <p:spPr>
          <a:xfrm>
            <a:off x="1560786" y="4845340"/>
            <a:ext cx="4031552"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3741681" y="3496591"/>
            <a:ext cx="7352779" cy="1791791"/>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a:solidFill>
                  <a:srgbClr val="FF0000"/>
                </a:solidFill>
                <a:latin typeface="HG丸ｺﾞｼｯｸM-PRO" panose="020F0600000000000000" pitchFamily="50" charset="-128"/>
                <a:ea typeface="HG丸ｺﾞｼｯｸM-PRO" panose="020F0600000000000000" pitchFamily="50" charset="-128"/>
              </a:rPr>
              <a:t>家族など大切な人に　 </a:t>
            </a:r>
            <a:endParaRPr kumimoji="1" lang="en-US" altLang="ja-JP" sz="32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a:t>
            </a:r>
            <a:r>
              <a:rPr kumimoji="1" lang="ja-JP" altLang="en-US" sz="3200" b="1" dirty="0">
                <a:solidFill>
                  <a:srgbClr val="FF0000"/>
                </a:solidFill>
                <a:latin typeface="HG丸ｺﾞｼｯｸM-PRO" panose="020F0600000000000000" pitchFamily="50" charset="-128"/>
                <a:ea typeface="HG丸ｺﾞｼｯｸM-PRO" panose="020F0600000000000000" pitchFamily="50" charset="-128"/>
              </a:rPr>
              <a:t>伝えること」「聞いてもらうこと」</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そして、</a:t>
            </a:r>
            <a:r>
              <a:rPr kumimoji="1" lang="ja-JP" altLang="en-US" sz="3200" b="1" dirty="0">
                <a:solidFill>
                  <a:srgbClr val="002060"/>
                </a:solidFill>
                <a:latin typeface="HG丸ｺﾞｼｯｸM-PRO" panose="020F0600000000000000" pitchFamily="50" charset="-128"/>
                <a:ea typeface="HG丸ｺﾞｼｯｸM-PRO" panose="020F0600000000000000" pitchFamily="50" charset="-128"/>
              </a:rPr>
              <a:t>「話し合うこと」</a:t>
            </a: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が大切です</a:t>
            </a:r>
          </a:p>
        </p:txBody>
      </p:sp>
      <p:sp>
        <p:nvSpPr>
          <p:cNvPr id="10" name="四角形: 角を丸くする 9">
            <a:extLst>
              <a:ext uri="{FF2B5EF4-FFF2-40B4-BE49-F238E27FC236}">
                <a16:creationId xmlns:a16="http://schemas.microsoft.com/office/drawing/2014/main" id="{7025FBFE-61BA-46A7-9C0C-2ED1494775DD}"/>
              </a:ext>
            </a:extLst>
          </p:cNvPr>
          <p:cNvSpPr/>
          <p:nvPr/>
        </p:nvSpPr>
        <p:spPr>
          <a:xfrm>
            <a:off x="4241864" y="2199185"/>
            <a:ext cx="6257228" cy="845774"/>
          </a:xfrm>
          <a:prstGeom prst="roundRect">
            <a:avLst/>
          </a:prstGeom>
          <a:solidFill>
            <a:schemeClr val="accent6">
              <a:lumMod val="60000"/>
              <a:lumOff val="40000"/>
            </a:schemeClr>
          </a:solidFill>
          <a:ln>
            <a:solidFill>
              <a:schemeClr val="accent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ja-JP" altLang="en-US" sz="3200" b="1" dirty="0">
                <a:solidFill>
                  <a:schemeClr val="accent1">
                    <a:lumMod val="50000"/>
                  </a:schemeClr>
                </a:solidFill>
                <a:latin typeface="HG丸ｺﾞｼｯｸM-PRO" panose="020F0600000000000000" pitchFamily="50" charset="-128"/>
                <a:ea typeface="HG丸ｺﾞｼｯｸM-PRO" panose="020F0600000000000000" pitchFamily="50" charset="-128"/>
              </a:rPr>
              <a:t>でも、</a:t>
            </a:r>
            <a:r>
              <a:rPr kumimoji="1" lang="ja-JP" altLang="en-US" sz="3200" b="1" dirty="0">
                <a:solidFill>
                  <a:schemeClr val="accent1">
                    <a:lumMod val="50000"/>
                  </a:schemeClr>
                </a:solidFill>
                <a:latin typeface="HG丸ｺﾞｼｯｸM-PRO" panose="020F0600000000000000" pitchFamily="50" charset="-128"/>
                <a:ea typeface="HG丸ｺﾞｼｯｸM-PRO" panose="020F0600000000000000" pitchFamily="50" charset="-128"/>
              </a:rPr>
              <a:t>とても大切な意思表示</a:t>
            </a:r>
          </a:p>
        </p:txBody>
      </p:sp>
      <p:sp>
        <p:nvSpPr>
          <p:cNvPr id="18" name="楕円 17">
            <a:extLst>
              <a:ext uri="{FF2B5EF4-FFF2-40B4-BE49-F238E27FC236}">
                <a16:creationId xmlns:a16="http://schemas.microsoft.com/office/drawing/2014/main" id="{3C72A5CB-88ED-41ED-9555-52ADA671F03D}"/>
              </a:ext>
            </a:extLst>
          </p:cNvPr>
          <p:cNvSpPr/>
          <p:nvPr/>
        </p:nvSpPr>
        <p:spPr>
          <a:xfrm>
            <a:off x="7370478" y="175389"/>
            <a:ext cx="2326629"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6604A2C9-E00B-4C9D-87E9-4FFBBD952B3E}"/>
              </a:ext>
            </a:extLst>
          </p:cNvPr>
          <p:cNvSpPr/>
          <p:nvPr/>
        </p:nvSpPr>
        <p:spPr>
          <a:xfrm>
            <a:off x="639286" y="1183063"/>
            <a:ext cx="3956893" cy="590314"/>
          </a:xfrm>
          <a:prstGeom prst="roundRect">
            <a:avLst/>
          </a:prstGeom>
          <a:solidFill>
            <a:schemeClr val="accent6">
              <a:lumMod val="60000"/>
              <a:lumOff val="40000"/>
            </a:schemeClr>
          </a:solidFill>
          <a:ln>
            <a:solidFill>
              <a:schemeClr val="accent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3200" b="1" dirty="0">
                <a:solidFill>
                  <a:schemeClr val="accent1">
                    <a:lumMod val="50000"/>
                  </a:schemeClr>
                </a:solidFill>
                <a:latin typeface="HG丸ｺﾞｼｯｸM-PRO" panose="020F0600000000000000" pitchFamily="50" charset="-128"/>
                <a:ea typeface="HG丸ｺﾞｼｯｸM-PRO" panose="020F0600000000000000" pitchFamily="50" charset="-128"/>
              </a:rPr>
              <a:t>「縁起でもない！」</a:t>
            </a:r>
            <a:endParaRPr kumimoji="1" lang="en-US" altLang="ja-JP" sz="3200" b="1" dirty="0">
              <a:solidFill>
                <a:schemeClr val="accent1">
                  <a:lumMod val="50000"/>
                </a:schemeClr>
              </a:solidFill>
              <a:latin typeface="HG丸ｺﾞｼｯｸM-PRO" panose="020F0600000000000000" pitchFamily="50" charset="-128"/>
              <a:ea typeface="HG丸ｺﾞｼｯｸM-PRO" panose="020F0600000000000000" pitchFamily="50" charset="-128"/>
            </a:endParaRPr>
          </a:p>
        </p:txBody>
      </p:sp>
      <p:pic>
        <p:nvPicPr>
          <p:cNvPr id="3" name="図 2">
            <a:extLst>
              <a:ext uri="{FF2B5EF4-FFF2-40B4-BE49-F238E27FC236}">
                <a16:creationId xmlns:a16="http://schemas.microsoft.com/office/drawing/2014/main" id="{23640F3E-B155-4BF2-A677-94199A6C31C1}"/>
              </a:ext>
            </a:extLst>
          </p:cNvPr>
          <p:cNvPicPr>
            <a:picLocks noChangeAspect="1"/>
          </p:cNvPicPr>
          <p:nvPr/>
        </p:nvPicPr>
        <p:blipFill>
          <a:blip r:embed="rId7"/>
          <a:stretch>
            <a:fillRect/>
          </a:stretch>
        </p:blipFill>
        <p:spPr>
          <a:xfrm>
            <a:off x="1662015" y="484582"/>
            <a:ext cx="3956893" cy="621846"/>
          </a:xfrm>
          <a:prstGeom prst="rect">
            <a:avLst/>
          </a:prstGeom>
        </p:spPr>
      </p:pic>
    </p:spTree>
    <p:extLst>
      <p:ext uri="{BB962C8B-B14F-4D97-AF65-F5344CB8AC3E}">
        <p14:creationId xmlns:p14="http://schemas.microsoft.com/office/powerpoint/2010/main" val="317457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out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outVertic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out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outVertic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P spid="9" grpId="0" animBg="1"/>
      <p:bldP spid="10"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9275F2BA-77C5-4ACA-A8C4-2B7DB93C70A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583214" y="17854"/>
            <a:ext cx="4507387" cy="6703621"/>
          </a:xfrm>
          <a:prstGeom prst="rect">
            <a:avLst/>
          </a:prstGeom>
        </p:spPr>
      </p:pic>
      <p:pic>
        <p:nvPicPr>
          <p:cNvPr id="17" name="図 16">
            <a:extLst>
              <a:ext uri="{FF2B5EF4-FFF2-40B4-BE49-F238E27FC236}">
                <a16:creationId xmlns:a16="http://schemas.microsoft.com/office/drawing/2014/main" id="{413A98A9-2E79-49C5-817B-8E58228EC97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22240" y="0"/>
            <a:ext cx="4738733" cy="6857999"/>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2" y="365125"/>
            <a:ext cx="1355834"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P8</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1422239" y="4519536"/>
            <a:ext cx="4227759" cy="105291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お金の管理のことも</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考えるきっかけに</a:t>
            </a:r>
            <a:r>
              <a:rPr kumimoji="1" lang="en-US" altLang="ja-JP" sz="2800" b="1" dirty="0">
                <a:solidFill>
                  <a:srgbClr val="FF0000"/>
                </a:solidFill>
                <a:latin typeface="HG丸ｺﾞｼｯｸM-PRO" panose="020F0600000000000000" pitchFamily="50" charset="-128"/>
                <a:ea typeface="HG丸ｺﾞｼｯｸM-PRO" panose="020F0600000000000000" pitchFamily="50" charset="-128"/>
              </a:rPr>
              <a:t>…</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8" name="四角形: 角を丸くする 7">
            <a:extLst>
              <a:ext uri="{FF2B5EF4-FFF2-40B4-BE49-F238E27FC236}">
                <a16:creationId xmlns:a16="http://schemas.microsoft.com/office/drawing/2014/main" id="{7A3E770D-92EC-4723-AB0A-1565D15CA87C}"/>
              </a:ext>
            </a:extLst>
          </p:cNvPr>
          <p:cNvSpPr/>
          <p:nvPr/>
        </p:nvSpPr>
        <p:spPr>
          <a:xfrm>
            <a:off x="6235787" y="5326113"/>
            <a:ext cx="5854814" cy="105291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「きがかりなこと」</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自分の思いを整理し</a:t>
            </a:r>
            <a:r>
              <a:rPr lang="ja-JP" altLang="en-US" sz="2800" b="1" dirty="0">
                <a:solidFill>
                  <a:srgbClr val="FF0000"/>
                </a:solidFill>
                <a:latin typeface="HG丸ｺﾞｼｯｸM-PRO" panose="020F0600000000000000" pitchFamily="50" charset="-128"/>
                <a:ea typeface="HG丸ｺﾞｼｯｸM-PRO" panose="020F0600000000000000" pitchFamily="50" charset="-128"/>
              </a:rPr>
              <a:t>てみましょう</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000" b="1" dirty="0">
                <a:latin typeface="HG丸ｺﾞｼｯｸM-PRO" panose="020F0600000000000000" pitchFamily="50" charset="-128"/>
                <a:ea typeface="HG丸ｺﾞｼｯｸM-PRO" panose="020F0600000000000000" pitchFamily="50" charset="-128"/>
              </a:rPr>
              <a:t>P</a:t>
            </a:r>
            <a:r>
              <a:rPr lang="ja-JP" altLang="en-US" sz="4000" b="1" dirty="0">
                <a:latin typeface="HG丸ｺﾞｼｯｸM-PRO" panose="020F0600000000000000" pitchFamily="50" charset="-128"/>
                <a:ea typeface="HG丸ｺﾞｼｯｸM-PRO" panose="020F0600000000000000" pitchFamily="50" charset="-128"/>
              </a:rPr>
              <a:t>９</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a:extLst>
              <a:ext uri="{FF2B5EF4-FFF2-40B4-BE49-F238E27FC236}">
                <a16:creationId xmlns:a16="http://schemas.microsoft.com/office/drawing/2014/main" id="{FD9B0038-52EF-4C2A-861F-5E18A6184C22}"/>
              </a:ext>
            </a:extLst>
          </p:cNvPr>
          <p:cNvSpPr>
            <a:spLocks noGrp="1"/>
          </p:cNvSpPr>
          <p:nvPr>
            <p:ph type="sldNum" sz="quarter" idx="12"/>
          </p:nvPr>
        </p:nvSpPr>
        <p:spPr/>
        <p:txBody>
          <a:bodyPr/>
          <a:lstStyle/>
          <a:p>
            <a:fld id="{2F63A501-DF28-4949-AEFA-2B21B4968C38}" type="slidenum">
              <a:rPr kumimoji="1" lang="ja-JP" altLang="en-US" smtClean="0"/>
              <a:t>11</a:t>
            </a:fld>
            <a:endParaRPr kumimoji="1" lang="ja-JP" altLang="en-US"/>
          </a:p>
        </p:txBody>
      </p:sp>
      <p:sp>
        <p:nvSpPr>
          <p:cNvPr id="3" name="楕円 2">
            <a:extLst>
              <a:ext uri="{FF2B5EF4-FFF2-40B4-BE49-F238E27FC236}">
                <a16:creationId xmlns:a16="http://schemas.microsoft.com/office/drawing/2014/main" id="{EA8E1770-82EC-4CFF-9347-1739A0434CDA}"/>
              </a:ext>
            </a:extLst>
          </p:cNvPr>
          <p:cNvSpPr/>
          <p:nvPr/>
        </p:nvSpPr>
        <p:spPr>
          <a:xfrm>
            <a:off x="1442457" y="3823407"/>
            <a:ext cx="1897380" cy="46350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0C1B6557-D66B-487A-A998-C4C951C720DC}"/>
              </a:ext>
            </a:extLst>
          </p:cNvPr>
          <p:cNvSpPr/>
          <p:nvPr/>
        </p:nvSpPr>
        <p:spPr>
          <a:xfrm>
            <a:off x="1442457" y="1370291"/>
            <a:ext cx="1897380" cy="46350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E6ECEB5D-6369-43D1-A192-987C6CD2E9DA}"/>
              </a:ext>
            </a:extLst>
          </p:cNvPr>
          <p:cNvSpPr/>
          <p:nvPr/>
        </p:nvSpPr>
        <p:spPr>
          <a:xfrm>
            <a:off x="1442457" y="2468372"/>
            <a:ext cx="1897380" cy="46350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0E7C7526-9A93-43B1-ABB4-C8CCCCDFBBC7}"/>
              </a:ext>
            </a:extLst>
          </p:cNvPr>
          <p:cNvSpPr/>
          <p:nvPr/>
        </p:nvSpPr>
        <p:spPr>
          <a:xfrm>
            <a:off x="7583213" y="2567224"/>
            <a:ext cx="1897380" cy="46350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55A95CA2-3316-4032-946E-1DC73F2BE3C4}"/>
              </a:ext>
            </a:extLst>
          </p:cNvPr>
          <p:cNvSpPr/>
          <p:nvPr/>
        </p:nvSpPr>
        <p:spPr>
          <a:xfrm>
            <a:off x="3791606" y="1603379"/>
            <a:ext cx="7683639" cy="171669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3200" b="1" dirty="0">
                <a:solidFill>
                  <a:srgbClr val="002060"/>
                </a:solidFill>
                <a:latin typeface="HG丸ｺﾞｼｯｸM-PRO" panose="020F0600000000000000" pitchFamily="50" charset="-128"/>
                <a:ea typeface="HG丸ｺﾞｼｯｸM-PRO" panose="020F0600000000000000" pitchFamily="50" charset="-128"/>
              </a:rPr>
              <a:t>大切なことは</a:t>
            </a:r>
            <a:r>
              <a:rPr kumimoji="1" lang="en-US" altLang="ja-JP" sz="3200" b="1" dirty="0">
                <a:solidFill>
                  <a:srgbClr val="002060"/>
                </a:solidFill>
                <a:latin typeface="HG丸ｺﾞｼｯｸM-PRO" panose="020F0600000000000000" pitchFamily="50" charset="-128"/>
                <a:ea typeface="HG丸ｺﾞｼｯｸM-PRO" panose="020F0600000000000000" pitchFamily="50" charset="-128"/>
              </a:rPr>
              <a:t>…</a:t>
            </a:r>
          </a:p>
          <a:p>
            <a:r>
              <a:rPr kumimoji="1" lang="ja-JP" altLang="en-US" sz="3200" b="1" dirty="0">
                <a:solidFill>
                  <a:srgbClr val="002060"/>
                </a:solidFill>
                <a:latin typeface="HG丸ｺﾞｼｯｸM-PRO" panose="020F0600000000000000" pitchFamily="50" charset="-128"/>
                <a:ea typeface="HG丸ｺﾞｼｯｸM-PRO" panose="020F0600000000000000" pitchFamily="50" charset="-128"/>
              </a:rPr>
              <a:t>「伝えること」</a:t>
            </a:r>
            <a:r>
              <a:rPr lang="ja-JP" altLang="en-US" sz="3200" b="1" dirty="0">
                <a:solidFill>
                  <a:srgbClr val="002060"/>
                </a:solidFill>
                <a:latin typeface="HG丸ｺﾞｼｯｸM-PRO" panose="020F0600000000000000" pitchFamily="50" charset="-128"/>
                <a:ea typeface="HG丸ｺﾞｼｯｸM-PRO" panose="020F0600000000000000" pitchFamily="50" charset="-128"/>
              </a:rPr>
              <a:t>「聞いてもらうこと」</a:t>
            </a:r>
            <a:endParaRPr lang="en-US" altLang="ja-JP" sz="3200" b="1" dirty="0">
              <a:solidFill>
                <a:srgbClr val="002060"/>
              </a:solidFill>
              <a:latin typeface="HG丸ｺﾞｼｯｸM-PRO" panose="020F0600000000000000" pitchFamily="50" charset="-128"/>
              <a:ea typeface="HG丸ｺﾞｼｯｸM-PRO" panose="020F0600000000000000" pitchFamily="50" charset="-128"/>
            </a:endParaRPr>
          </a:p>
          <a:p>
            <a:r>
              <a:rPr kumimoji="1" lang="ja-JP" altLang="en-US" sz="3200" b="1"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3200" b="1" dirty="0">
                <a:solidFill>
                  <a:srgbClr val="002060"/>
                </a:solidFill>
                <a:latin typeface="HG丸ｺﾞｼｯｸM-PRO" panose="020F0600000000000000" pitchFamily="50" charset="-128"/>
                <a:ea typeface="HG丸ｺﾞｼｯｸM-PRO" panose="020F0600000000000000" pitchFamily="50" charset="-128"/>
              </a:rPr>
              <a:t>「話し合うこと」</a:t>
            </a:r>
            <a:r>
              <a:rPr lang="ja-JP" altLang="en-US" sz="3200" b="1" dirty="0">
                <a:solidFill>
                  <a:srgbClr val="002060"/>
                </a:solidFill>
                <a:latin typeface="HG丸ｺﾞｼｯｸM-PRO" panose="020F0600000000000000" pitchFamily="50" charset="-128"/>
                <a:ea typeface="HG丸ｺﾞｼｯｸM-PRO" panose="020F0600000000000000" pitchFamily="50" charset="-128"/>
              </a:rPr>
              <a:t>　　</a:t>
            </a:r>
            <a:endParaRPr kumimoji="1" lang="ja-JP" altLang="en-US" sz="3200" b="1" dirty="0">
              <a:solidFill>
                <a:srgbClr val="002060"/>
              </a:solidFill>
              <a:latin typeface="HG丸ｺﾞｼｯｸM-PRO" panose="020F0600000000000000" pitchFamily="50" charset="-128"/>
              <a:ea typeface="HG丸ｺﾞｼｯｸM-PRO" panose="020F0600000000000000" pitchFamily="50" charset="-128"/>
            </a:endParaRPr>
          </a:p>
        </p:txBody>
      </p:sp>
      <p:sp>
        <p:nvSpPr>
          <p:cNvPr id="14" name="楕円 13">
            <a:extLst>
              <a:ext uri="{FF2B5EF4-FFF2-40B4-BE49-F238E27FC236}">
                <a16:creationId xmlns:a16="http://schemas.microsoft.com/office/drawing/2014/main" id="{764165A8-EF23-4DBF-954E-34108F4F1CB1}"/>
              </a:ext>
            </a:extLst>
          </p:cNvPr>
          <p:cNvSpPr/>
          <p:nvPr/>
        </p:nvSpPr>
        <p:spPr>
          <a:xfrm>
            <a:off x="1767119" y="357746"/>
            <a:ext cx="1897380" cy="46350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385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P spid="3" grpId="0" animBg="1"/>
      <p:bldP spid="4" grpId="0" animBg="1"/>
      <p:bldP spid="7" grpId="0" animBg="1"/>
      <p:bldP spid="16" grpId="0" animBg="1"/>
      <p:bldP spid="10"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E7B600F-6367-4130-9E1A-2A5FB22A33E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179003" y="9857"/>
            <a:ext cx="4498495" cy="6858001"/>
          </a:xfrm>
          <a:prstGeom prst="rect">
            <a:avLst/>
          </a:prstGeom>
        </p:spPr>
      </p:pic>
      <p:pic>
        <p:nvPicPr>
          <p:cNvPr id="12" name="図 11">
            <a:extLst>
              <a:ext uri="{FF2B5EF4-FFF2-40B4-BE49-F238E27FC236}">
                <a16:creationId xmlns:a16="http://schemas.microsoft.com/office/drawing/2014/main" id="{881B9EFD-CE38-4F7C-94FD-72A370057B16}"/>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36294" y="0"/>
            <a:ext cx="4778223" cy="6858000"/>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1" y="365125"/>
            <a:ext cx="1431343"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a:t>
            </a:r>
            <a:r>
              <a:rPr lang="en-US" altLang="ja-JP" sz="4000" b="1" dirty="0">
                <a:latin typeface="HG丸ｺﾞｼｯｸM-PRO" panose="020F0600000000000000" pitchFamily="50" charset="-128"/>
                <a:ea typeface="HG丸ｺﾞｼｯｸM-PRO" panose="020F0600000000000000" pitchFamily="50" charset="-128"/>
              </a:rPr>
              <a:t>10</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8" name="四角形: 角を丸くする 7">
            <a:extLst>
              <a:ext uri="{FF2B5EF4-FFF2-40B4-BE49-F238E27FC236}">
                <a16:creationId xmlns:a16="http://schemas.microsoft.com/office/drawing/2014/main" id="{7A3E770D-92EC-4723-AB0A-1565D15CA87C}"/>
              </a:ext>
            </a:extLst>
          </p:cNvPr>
          <p:cNvSpPr/>
          <p:nvPr/>
        </p:nvSpPr>
        <p:spPr>
          <a:xfrm>
            <a:off x="4252957" y="4173615"/>
            <a:ext cx="6047215" cy="128737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　自分の意思が尊重されるように</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r>
              <a:rPr lang="ja-JP" altLang="en-US" sz="2800" b="1"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準備しておきませんか？</a:t>
            </a: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en-US" altLang="ja-JP" sz="4000" b="1" dirty="0">
                <a:latin typeface="HG丸ｺﾞｼｯｸM-PRO" panose="020F0600000000000000" pitchFamily="50" charset="-128"/>
                <a:ea typeface="HG丸ｺﾞｼｯｸM-PRO" panose="020F0600000000000000" pitchFamily="50" charset="-128"/>
              </a:rPr>
              <a:t>P</a:t>
            </a:r>
            <a:r>
              <a:rPr lang="ja-JP" altLang="en-US" sz="4000" b="1" dirty="0">
                <a:latin typeface="HG丸ｺﾞｼｯｸM-PRO" panose="020F0600000000000000" pitchFamily="50" charset="-128"/>
                <a:ea typeface="HG丸ｺﾞｼｯｸM-PRO" panose="020F0600000000000000" pitchFamily="50" charset="-128"/>
              </a:rPr>
              <a:t>１１</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10" name="四角形: 角を丸くする 9">
            <a:extLst>
              <a:ext uri="{FF2B5EF4-FFF2-40B4-BE49-F238E27FC236}">
                <a16:creationId xmlns:a16="http://schemas.microsoft.com/office/drawing/2014/main" id="{F6CD1CFB-9A4A-40BF-BF62-1A36507EE2B4}"/>
              </a:ext>
            </a:extLst>
          </p:cNvPr>
          <p:cNvSpPr/>
          <p:nvPr/>
        </p:nvSpPr>
        <p:spPr>
          <a:xfrm>
            <a:off x="4252957" y="5534184"/>
            <a:ext cx="6660516" cy="67578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そして、遺された人が困らないように</a:t>
            </a:r>
          </a:p>
        </p:txBody>
      </p:sp>
      <p:sp>
        <p:nvSpPr>
          <p:cNvPr id="3" name="スライド番号プレースホルダー 2">
            <a:extLst>
              <a:ext uri="{FF2B5EF4-FFF2-40B4-BE49-F238E27FC236}">
                <a16:creationId xmlns:a16="http://schemas.microsoft.com/office/drawing/2014/main" id="{EDFED6C6-8295-4F4E-958D-0240EEB61D5E}"/>
              </a:ext>
            </a:extLst>
          </p:cNvPr>
          <p:cNvSpPr>
            <a:spLocks noGrp="1"/>
          </p:cNvSpPr>
          <p:nvPr>
            <p:ph type="sldNum" sz="quarter" idx="12"/>
          </p:nvPr>
        </p:nvSpPr>
        <p:spPr/>
        <p:txBody>
          <a:bodyPr/>
          <a:lstStyle/>
          <a:p>
            <a:fld id="{2F63A501-DF28-4949-AEFA-2B21B4968C38}" type="slidenum">
              <a:rPr kumimoji="1" lang="ja-JP" altLang="en-US" smtClean="0"/>
              <a:t>12</a:t>
            </a:fld>
            <a:endParaRPr kumimoji="1" lang="ja-JP" altLang="en-US"/>
          </a:p>
        </p:txBody>
      </p:sp>
      <p:sp>
        <p:nvSpPr>
          <p:cNvPr id="9" name="楕円 8">
            <a:extLst>
              <a:ext uri="{FF2B5EF4-FFF2-40B4-BE49-F238E27FC236}">
                <a16:creationId xmlns:a16="http://schemas.microsoft.com/office/drawing/2014/main" id="{1E02A959-81EF-4EE7-9960-0307BB3AEA0B}"/>
              </a:ext>
            </a:extLst>
          </p:cNvPr>
          <p:cNvSpPr/>
          <p:nvPr/>
        </p:nvSpPr>
        <p:spPr>
          <a:xfrm>
            <a:off x="1989785" y="533791"/>
            <a:ext cx="3052333" cy="75898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4B342EA5-B154-466C-9CA4-AAE37AFC64E6}"/>
              </a:ext>
            </a:extLst>
          </p:cNvPr>
          <p:cNvSpPr/>
          <p:nvPr/>
        </p:nvSpPr>
        <p:spPr>
          <a:xfrm>
            <a:off x="1890473" y="1415822"/>
            <a:ext cx="1926895" cy="41074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239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out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E38BFC6-6126-4997-80F3-68E6395356D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537641" y="0"/>
            <a:ext cx="4751896" cy="6858000"/>
          </a:xfrm>
          <a:prstGeom prst="rect">
            <a:avLst/>
          </a:prstGeom>
        </p:spPr>
      </p:pic>
      <p:pic>
        <p:nvPicPr>
          <p:cNvPr id="12" name="図 11">
            <a:extLst>
              <a:ext uri="{FF2B5EF4-FFF2-40B4-BE49-F238E27FC236}">
                <a16:creationId xmlns:a16="http://schemas.microsoft.com/office/drawing/2014/main" id="{6C5FB052-D3F7-4B14-B078-B219361C3FB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05262" y="-2"/>
            <a:ext cx="4690737" cy="6739712"/>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1" y="365125"/>
            <a:ext cx="1431343"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P12</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556350" y="4940697"/>
            <a:ext cx="4980628" cy="116496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rgbClr val="FF0000"/>
                </a:solidFill>
                <a:latin typeface="HG丸ｺﾞｼｯｸM-PRO" panose="020F0600000000000000" pitchFamily="50" charset="-128"/>
                <a:ea typeface="HG丸ｺﾞｼｯｸM-PRO" panose="020F0600000000000000" pitchFamily="50" charset="-128"/>
              </a:rPr>
              <a:t>連絡してほしい方の</a:t>
            </a:r>
            <a:endParaRPr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lang="ja-JP" altLang="en-US" sz="2800" b="1" dirty="0">
                <a:solidFill>
                  <a:srgbClr val="FF0000"/>
                </a:solidFill>
                <a:latin typeface="HG丸ｺﾞｼｯｸM-PRO" panose="020F0600000000000000" pitchFamily="50" charset="-128"/>
                <a:ea typeface="HG丸ｺﾞｼｯｸM-PRO" panose="020F0600000000000000" pitchFamily="50" charset="-128"/>
              </a:rPr>
              <a:t>連絡先を書いておきましょう</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8" name="四角形: 角を丸くする 7">
            <a:extLst>
              <a:ext uri="{FF2B5EF4-FFF2-40B4-BE49-F238E27FC236}">
                <a16:creationId xmlns:a16="http://schemas.microsoft.com/office/drawing/2014/main" id="{7A3E770D-92EC-4723-AB0A-1565D15CA87C}"/>
              </a:ext>
            </a:extLst>
          </p:cNvPr>
          <p:cNvSpPr/>
          <p:nvPr/>
        </p:nvSpPr>
        <p:spPr>
          <a:xfrm>
            <a:off x="6737289" y="4949842"/>
            <a:ext cx="5380428" cy="131761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rgbClr val="FF0000"/>
                </a:solidFill>
                <a:latin typeface="HG丸ｺﾞｼｯｸM-PRO" panose="020F0600000000000000" pitchFamily="50" charset="-128"/>
                <a:ea typeface="HG丸ｺﾞｼｯｸM-PRO" panose="020F0600000000000000" pitchFamily="50" charset="-128"/>
              </a:rPr>
              <a:t>いろんな人へ書きたいときは、紙をたして書きましょう</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ja-JP" sz="4000" b="1" dirty="0">
                <a:latin typeface="HG丸ｺﾞｼｯｸM-PRO" panose="020F0600000000000000" pitchFamily="50" charset="-128"/>
                <a:ea typeface="HG丸ｺﾞｼｯｸM-PRO" panose="020F0600000000000000" pitchFamily="50" charset="-128"/>
              </a:rPr>
              <a:t>P13</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a:extLst>
              <a:ext uri="{FF2B5EF4-FFF2-40B4-BE49-F238E27FC236}">
                <a16:creationId xmlns:a16="http://schemas.microsoft.com/office/drawing/2014/main" id="{49B43792-E6D2-4A9E-8959-AD29CE3BB96C}"/>
              </a:ext>
            </a:extLst>
          </p:cNvPr>
          <p:cNvSpPr>
            <a:spLocks noGrp="1"/>
          </p:cNvSpPr>
          <p:nvPr>
            <p:ph type="sldNum" sz="quarter" idx="12"/>
          </p:nvPr>
        </p:nvSpPr>
        <p:spPr/>
        <p:txBody>
          <a:bodyPr/>
          <a:lstStyle/>
          <a:p>
            <a:fld id="{2F63A501-DF28-4949-AEFA-2B21B4968C38}" type="slidenum">
              <a:rPr kumimoji="1" lang="ja-JP" altLang="en-US" smtClean="0"/>
              <a:t>13</a:t>
            </a:fld>
            <a:endParaRPr kumimoji="1" lang="ja-JP" altLang="en-US"/>
          </a:p>
        </p:txBody>
      </p:sp>
    </p:spTree>
    <p:extLst>
      <p:ext uri="{BB962C8B-B14F-4D97-AF65-F5344CB8AC3E}">
        <p14:creationId xmlns:p14="http://schemas.microsoft.com/office/powerpoint/2010/main" val="129621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D6D98F76-9124-4FFD-9EDF-33981A8ED6D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517254" y="-17506"/>
            <a:ext cx="4786176" cy="6858000"/>
          </a:xfrm>
          <a:prstGeom prst="rect">
            <a:avLst/>
          </a:prstGeom>
        </p:spPr>
      </p:pic>
      <p:pic>
        <p:nvPicPr>
          <p:cNvPr id="11" name="図 10">
            <a:extLst>
              <a:ext uri="{FF2B5EF4-FFF2-40B4-BE49-F238E27FC236}">
                <a16:creationId xmlns:a16="http://schemas.microsoft.com/office/drawing/2014/main" id="{50258321-3649-43A0-8A9A-89A21C338AD6}"/>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46336" y="-1"/>
            <a:ext cx="4825514" cy="6857999"/>
          </a:xfrm>
          <a:prstGeom prst="rect">
            <a:avLst/>
          </a:prstGeom>
        </p:spPr>
      </p:pic>
      <p:sp>
        <p:nvSpPr>
          <p:cNvPr id="5" name="四角形: 角を丸くする 4">
            <a:extLst>
              <a:ext uri="{FF2B5EF4-FFF2-40B4-BE49-F238E27FC236}">
                <a16:creationId xmlns:a16="http://schemas.microsoft.com/office/drawing/2014/main" id="{CD908507-A112-4F50-A875-1C044073D3E8}"/>
              </a:ext>
            </a:extLst>
          </p:cNvPr>
          <p:cNvSpPr/>
          <p:nvPr/>
        </p:nvSpPr>
        <p:spPr>
          <a:xfrm>
            <a:off x="204951" y="365125"/>
            <a:ext cx="1431343"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HG丸ｺﾞｼｯｸM-PRO" panose="020F0600000000000000" pitchFamily="50" charset="-128"/>
                <a:ea typeface="HG丸ｺﾞｼｯｸM-PRO" panose="020F0600000000000000" pitchFamily="50" charset="-128"/>
              </a:rPr>
              <a:t>P</a:t>
            </a:r>
            <a:r>
              <a:rPr lang="en-US" altLang="ja-JP" sz="4000" b="1" dirty="0">
                <a:latin typeface="HG丸ｺﾞｼｯｸM-PRO" panose="020F0600000000000000" pitchFamily="50" charset="-128"/>
                <a:ea typeface="HG丸ｺﾞｼｯｸM-PRO" panose="020F0600000000000000" pitchFamily="50" charset="-128"/>
              </a:rPr>
              <a:t>14</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9" name="四角形: 角を丸くする 8">
            <a:extLst>
              <a:ext uri="{FF2B5EF4-FFF2-40B4-BE49-F238E27FC236}">
                <a16:creationId xmlns:a16="http://schemas.microsoft.com/office/drawing/2014/main" id="{34731206-D7D8-4CBF-94D7-F4F50847EB68}"/>
              </a:ext>
            </a:extLst>
          </p:cNvPr>
          <p:cNvSpPr/>
          <p:nvPr/>
        </p:nvSpPr>
        <p:spPr>
          <a:xfrm>
            <a:off x="3010704" y="2243006"/>
            <a:ext cx="5462737" cy="134167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　「自分しか分からない」</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と言うことが多いのでは？</a:t>
            </a:r>
          </a:p>
        </p:txBody>
      </p:sp>
      <p:sp>
        <p:nvSpPr>
          <p:cNvPr id="6" name="タイトル 5">
            <a:extLst>
              <a:ext uri="{FF2B5EF4-FFF2-40B4-BE49-F238E27FC236}">
                <a16:creationId xmlns:a16="http://schemas.microsoft.com/office/drawing/2014/main" id="{8DB892DB-2A02-4503-895E-B10D5BD29B39}"/>
              </a:ext>
            </a:extLst>
          </p:cNvPr>
          <p:cNvSpPr>
            <a:spLocks noGrp="1"/>
          </p:cNvSpPr>
          <p:nvPr>
            <p:ph type="title"/>
          </p:nvPr>
        </p:nvSpPr>
        <p:spPr>
          <a:xfrm>
            <a:off x="6022427" y="365125"/>
            <a:ext cx="1560788" cy="927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ja-JP" sz="4000" b="1" dirty="0">
                <a:latin typeface="HG丸ｺﾞｼｯｸM-PRO" panose="020F0600000000000000" pitchFamily="50" charset="-128"/>
                <a:ea typeface="HG丸ｺﾞｼｯｸM-PRO" panose="020F0600000000000000" pitchFamily="50" charset="-128"/>
              </a:rPr>
              <a:t>P15 </a:t>
            </a:r>
            <a:endParaRPr kumimoji="1" lang="ja-JP" altLang="en-US" sz="4000" b="1" dirty="0">
              <a:latin typeface="HG丸ｺﾞｼｯｸM-PRO" panose="020F0600000000000000" pitchFamily="50" charset="-128"/>
              <a:ea typeface="HG丸ｺﾞｼｯｸM-PRO" panose="020F0600000000000000" pitchFamily="50" charset="-128"/>
            </a:endParaRPr>
          </a:p>
        </p:txBody>
      </p:sp>
      <p:sp>
        <p:nvSpPr>
          <p:cNvPr id="3" name="スライド番号プレースホルダー 2">
            <a:extLst>
              <a:ext uri="{FF2B5EF4-FFF2-40B4-BE49-F238E27FC236}">
                <a16:creationId xmlns:a16="http://schemas.microsoft.com/office/drawing/2014/main" id="{975A5C52-2489-44FD-A947-3C357A938CE7}"/>
              </a:ext>
            </a:extLst>
          </p:cNvPr>
          <p:cNvSpPr>
            <a:spLocks noGrp="1"/>
          </p:cNvSpPr>
          <p:nvPr>
            <p:ph type="sldNum" sz="quarter" idx="12"/>
          </p:nvPr>
        </p:nvSpPr>
        <p:spPr/>
        <p:txBody>
          <a:bodyPr/>
          <a:lstStyle/>
          <a:p>
            <a:fld id="{2F63A501-DF28-4949-AEFA-2B21B4968C38}" type="slidenum">
              <a:rPr kumimoji="1" lang="ja-JP" altLang="en-US" smtClean="0"/>
              <a:t>14</a:t>
            </a:fld>
            <a:endParaRPr kumimoji="1" lang="ja-JP" altLang="en-US"/>
          </a:p>
        </p:txBody>
      </p:sp>
      <p:sp>
        <p:nvSpPr>
          <p:cNvPr id="10" name="四角形: 角を丸くする 9">
            <a:extLst>
              <a:ext uri="{FF2B5EF4-FFF2-40B4-BE49-F238E27FC236}">
                <a16:creationId xmlns:a16="http://schemas.microsoft.com/office/drawing/2014/main" id="{32E841AD-1B35-4FE1-9EE4-0F52BC8E2249}"/>
              </a:ext>
            </a:extLst>
          </p:cNvPr>
          <p:cNvSpPr/>
          <p:nvPr/>
        </p:nvSpPr>
        <p:spPr>
          <a:xfrm>
            <a:off x="3010704" y="3692082"/>
            <a:ext cx="5462736" cy="132417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「自分も分からない」</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と言うこと</a:t>
            </a:r>
            <a:r>
              <a:rPr lang="ja-JP" altLang="en-US" sz="2800" b="1" dirty="0">
                <a:solidFill>
                  <a:srgbClr val="FF0000"/>
                </a:solidFill>
                <a:latin typeface="HG丸ｺﾞｼｯｸM-PRO" panose="020F0600000000000000" pitchFamily="50" charset="-128"/>
                <a:ea typeface="HG丸ｺﾞｼｯｸM-PRO" panose="020F0600000000000000" pitchFamily="50" charset="-128"/>
              </a:rPr>
              <a:t>はありませんか？</a:t>
            </a:r>
            <a:endParaRPr kumimoji="1" lang="ja-JP" altLang="en-US" sz="2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12" name="四角形: 角を丸くする 11">
            <a:extLst>
              <a:ext uri="{FF2B5EF4-FFF2-40B4-BE49-F238E27FC236}">
                <a16:creationId xmlns:a16="http://schemas.microsoft.com/office/drawing/2014/main" id="{EC619E1B-15ED-4AB3-B6FE-CA7B729A0A43}"/>
              </a:ext>
            </a:extLst>
          </p:cNvPr>
          <p:cNvSpPr/>
          <p:nvPr/>
        </p:nvSpPr>
        <p:spPr>
          <a:xfrm>
            <a:off x="7869242" y="5110544"/>
            <a:ext cx="4082200" cy="134167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整理しておきましょう</a:t>
            </a:r>
            <a:endParaRPr kumimoji="1" lang="en-US" altLang="ja-JP" sz="28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2800" b="1" dirty="0">
                <a:solidFill>
                  <a:srgbClr val="FF0000"/>
                </a:solidFill>
                <a:latin typeface="HG丸ｺﾞｼｯｸM-PRO" panose="020F0600000000000000" pitchFamily="50" charset="-128"/>
                <a:ea typeface="HG丸ｺﾞｼｯｸM-PRO" panose="020F0600000000000000" pitchFamily="50" charset="-128"/>
              </a:rPr>
              <a:t>時々見直しも</a:t>
            </a:r>
          </a:p>
        </p:txBody>
      </p:sp>
      <p:sp>
        <p:nvSpPr>
          <p:cNvPr id="13" name="楕円 12">
            <a:extLst>
              <a:ext uri="{FF2B5EF4-FFF2-40B4-BE49-F238E27FC236}">
                <a16:creationId xmlns:a16="http://schemas.microsoft.com/office/drawing/2014/main" id="{F43F1D1A-9AAE-48D8-8F3A-15BDCADCA468}"/>
              </a:ext>
            </a:extLst>
          </p:cNvPr>
          <p:cNvSpPr/>
          <p:nvPr/>
        </p:nvSpPr>
        <p:spPr>
          <a:xfrm>
            <a:off x="1745945" y="487680"/>
            <a:ext cx="3268015" cy="805092"/>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524399B2-7CA9-41E2-9667-58B8EF00282A}"/>
              </a:ext>
            </a:extLst>
          </p:cNvPr>
          <p:cNvSpPr/>
          <p:nvPr/>
        </p:nvSpPr>
        <p:spPr>
          <a:xfrm>
            <a:off x="7491772" y="978870"/>
            <a:ext cx="1560788" cy="42130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2799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outVertic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3A39C83F-900F-4266-8ED8-9F6F7FCBDAE5}"/>
              </a:ext>
            </a:extLst>
          </p:cNvPr>
          <p:cNvPicPr>
            <a:picLocks noChangeAspect="1"/>
          </p:cNvPicPr>
          <p:nvPr/>
        </p:nvPicPr>
        <p:blipFill>
          <a:blip r:embed="rId3"/>
          <a:stretch>
            <a:fillRect/>
          </a:stretch>
        </p:blipFill>
        <p:spPr>
          <a:xfrm>
            <a:off x="9643234" y="3050308"/>
            <a:ext cx="2374177" cy="3357335"/>
          </a:xfrm>
          <a:prstGeom prst="rect">
            <a:avLst/>
          </a:prstGeom>
        </p:spPr>
      </p:pic>
      <p:pic>
        <p:nvPicPr>
          <p:cNvPr id="14" name="図 13">
            <a:extLst>
              <a:ext uri="{FF2B5EF4-FFF2-40B4-BE49-F238E27FC236}">
                <a16:creationId xmlns:a16="http://schemas.microsoft.com/office/drawing/2014/main" id="{109589D3-92C6-4203-9403-4974CFC2748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924489" y="-5535"/>
            <a:ext cx="4780897" cy="6863535"/>
          </a:xfrm>
          <a:prstGeom prst="rect">
            <a:avLst/>
          </a:prstGeom>
        </p:spPr>
      </p:pic>
      <p:sp>
        <p:nvSpPr>
          <p:cNvPr id="5" name="四角形: 角を丸くする 4">
            <a:extLst>
              <a:ext uri="{FF2B5EF4-FFF2-40B4-BE49-F238E27FC236}">
                <a16:creationId xmlns:a16="http://schemas.microsoft.com/office/drawing/2014/main" id="{7EA8DED2-9870-44B2-80FF-3774E878A9CF}"/>
              </a:ext>
            </a:extLst>
          </p:cNvPr>
          <p:cNvSpPr/>
          <p:nvPr/>
        </p:nvSpPr>
        <p:spPr>
          <a:xfrm>
            <a:off x="122891" y="244982"/>
            <a:ext cx="1534532" cy="8047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latin typeface="HG丸ｺﾞｼｯｸM-PRO" panose="020F0600000000000000" pitchFamily="50" charset="-128"/>
                <a:ea typeface="HG丸ｺﾞｼｯｸM-PRO" panose="020F0600000000000000" pitchFamily="50" charset="-128"/>
              </a:rPr>
              <a:t>P</a:t>
            </a:r>
            <a:r>
              <a:rPr kumimoji="1" lang="ja-JP" altLang="en-US" sz="3600" b="1" dirty="0">
                <a:latin typeface="HG丸ｺﾞｼｯｸM-PRO" panose="020F0600000000000000" pitchFamily="50" charset="-128"/>
                <a:ea typeface="HG丸ｺﾞｼｯｸM-PRO" panose="020F0600000000000000" pitchFamily="50" charset="-128"/>
              </a:rPr>
              <a:t>２０</a:t>
            </a:r>
          </a:p>
        </p:txBody>
      </p:sp>
      <p:pic>
        <p:nvPicPr>
          <p:cNvPr id="9" name="図 8">
            <a:extLst>
              <a:ext uri="{FF2B5EF4-FFF2-40B4-BE49-F238E27FC236}">
                <a16:creationId xmlns:a16="http://schemas.microsoft.com/office/drawing/2014/main" id="{A60E27DC-F760-4893-A267-9FC59C830FB0}"/>
              </a:ext>
            </a:extLst>
          </p:cNvPr>
          <p:cNvPicPr>
            <a:picLocks noChangeAspect="1"/>
          </p:cNvPicPr>
          <p:nvPr/>
        </p:nvPicPr>
        <p:blipFill>
          <a:blip r:embed="rId6"/>
          <a:stretch>
            <a:fillRect/>
          </a:stretch>
        </p:blipFill>
        <p:spPr>
          <a:xfrm>
            <a:off x="6115479" y="257886"/>
            <a:ext cx="3440827" cy="4868066"/>
          </a:xfrm>
          <a:prstGeom prst="rect">
            <a:avLst/>
          </a:prstGeom>
        </p:spPr>
      </p:pic>
      <p:sp>
        <p:nvSpPr>
          <p:cNvPr id="6" name="四角形: 角を丸くする 5">
            <a:extLst>
              <a:ext uri="{FF2B5EF4-FFF2-40B4-BE49-F238E27FC236}">
                <a16:creationId xmlns:a16="http://schemas.microsoft.com/office/drawing/2014/main" id="{5A60CB0F-DC5B-4528-9097-94B243B1539D}"/>
              </a:ext>
            </a:extLst>
          </p:cNvPr>
          <p:cNvSpPr/>
          <p:nvPr/>
        </p:nvSpPr>
        <p:spPr>
          <a:xfrm>
            <a:off x="520157" y="2320486"/>
            <a:ext cx="9128883" cy="139762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solidFill>
                  <a:srgbClr val="002060"/>
                </a:solidFill>
                <a:latin typeface="HG丸ｺﾞｼｯｸM-PRO" panose="020F0600000000000000" pitchFamily="50" charset="-128"/>
                <a:ea typeface="HG丸ｺﾞｼｯｸM-PRO" panose="020F0600000000000000" pitchFamily="50" charset="-128"/>
                <a:cs typeface="Arial" panose="020B0604020202020204" pitchFamily="34" charset="0"/>
              </a:rPr>
              <a:t> もしもの時に 治療やケアをどうしたいか</a:t>
            </a:r>
            <a:r>
              <a:rPr kumimoji="1" lang="en-US" altLang="ja-JP" sz="3200" b="1" dirty="0">
                <a:solidFill>
                  <a:srgbClr val="002060"/>
                </a:solidFill>
                <a:latin typeface="HG丸ｺﾞｼｯｸM-PRO" panose="020F0600000000000000" pitchFamily="50" charset="-128"/>
                <a:ea typeface="HG丸ｺﾞｼｯｸM-PRO" panose="020F0600000000000000" pitchFamily="50" charset="-128"/>
                <a:cs typeface="Arial" panose="020B0604020202020204" pitchFamily="34" charset="0"/>
              </a:rPr>
              <a:t>…</a:t>
            </a:r>
          </a:p>
          <a:p>
            <a:r>
              <a:rPr kumimoji="1" lang="ja-JP" altLang="en-US" sz="3200" b="1" dirty="0">
                <a:solidFill>
                  <a:srgbClr val="002060"/>
                </a:solidFill>
                <a:latin typeface="HG丸ｺﾞｼｯｸM-PRO" panose="020F0600000000000000" pitchFamily="50" charset="-128"/>
                <a:ea typeface="HG丸ｺﾞｼｯｸM-PRO" panose="020F0600000000000000" pitchFamily="50" charset="-128"/>
                <a:cs typeface="Arial" panose="020B0604020202020204" pitchFamily="34" charset="0"/>
              </a:rPr>
              <a:t> 一人で決めない、一度に決めない</a:t>
            </a:r>
          </a:p>
        </p:txBody>
      </p:sp>
      <p:pic>
        <p:nvPicPr>
          <p:cNvPr id="18" name="図 17">
            <a:extLst>
              <a:ext uri="{FF2B5EF4-FFF2-40B4-BE49-F238E27FC236}">
                <a16:creationId xmlns:a16="http://schemas.microsoft.com/office/drawing/2014/main" id="{EFF08F2D-A166-4DC8-BD8F-3B8B7C32B086}"/>
              </a:ext>
            </a:extLst>
          </p:cNvPr>
          <p:cNvPicPr>
            <a:picLocks noChangeAspect="1"/>
          </p:cNvPicPr>
          <p:nvPr/>
        </p:nvPicPr>
        <p:blipFill>
          <a:blip r:embed="rId7"/>
          <a:stretch>
            <a:fillRect/>
          </a:stretch>
        </p:blipFill>
        <p:spPr>
          <a:xfrm>
            <a:off x="6381776" y="343803"/>
            <a:ext cx="2999492" cy="816935"/>
          </a:xfrm>
          <a:prstGeom prst="rect">
            <a:avLst/>
          </a:prstGeom>
        </p:spPr>
      </p:pic>
      <p:pic>
        <p:nvPicPr>
          <p:cNvPr id="20" name="図 19">
            <a:extLst>
              <a:ext uri="{FF2B5EF4-FFF2-40B4-BE49-F238E27FC236}">
                <a16:creationId xmlns:a16="http://schemas.microsoft.com/office/drawing/2014/main" id="{6A31155A-F3E2-4560-A20F-81DDC214AF02}"/>
              </a:ext>
            </a:extLst>
          </p:cNvPr>
          <p:cNvPicPr>
            <a:picLocks noChangeAspect="1"/>
          </p:cNvPicPr>
          <p:nvPr/>
        </p:nvPicPr>
        <p:blipFill>
          <a:blip r:embed="rId8"/>
          <a:stretch>
            <a:fillRect/>
          </a:stretch>
        </p:blipFill>
        <p:spPr>
          <a:xfrm>
            <a:off x="9913866" y="3566160"/>
            <a:ext cx="2178107" cy="929640"/>
          </a:xfrm>
          <a:prstGeom prst="rect">
            <a:avLst/>
          </a:prstGeom>
        </p:spPr>
      </p:pic>
      <p:sp>
        <p:nvSpPr>
          <p:cNvPr id="26" name="テキスト ボックス 25">
            <a:extLst>
              <a:ext uri="{FF2B5EF4-FFF2-40B4-BE49-F238E27FC236}">
                <a16:creationId xmlns:a16="http://schemas.microsoft.com/office/drawing/2014/main" id="{3CE5F811-B85E-4A9D-BF96-6D30A8923721}"/>
              </a:ext>
            </a:extLst>
          </p:cNvPr>
          <p:cNvSpPr txBox="1"/>
          <p:nvPr/>
        </p:nvSpPr>
        <p:spPr>
          <a:xfrm>
            <a:off x="9572037" y="757379"/>
            <a:ext cx="218361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8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厚生労働省</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作成</a:t>
            </a:r>
            <a:endParaRPr kumimoji="1" lang="en-US" altLang="ja-JP"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パンフレット</a:t>
            </a:r>
          </a:p>
        </p:txBody>
      </p:sp>
      <p:sp>
        <p:nvSpPr>
          <p:cNvPr id="28" name="テキスト ボックス 27">
            <a:extLst>
              <a:ext uri="{FF2B5EF4-FFF2-40B4-BE49-F238E27FC236}">
                <a16:creationId xmlns:a16="http://schemas.microsoft.com/office/drawing/2014/main" id="{3CA60D81-9211-4DDA-8B49-7AE89763A97D}"/>
              </a:ext>
            </a:extLst>
          </p:cNvPr>
          <p:cNvSpPr txBox="1"/>
          <p:nvPr/>
        </p:nvSpPr>
        <p:spPr>
          <a:xfrm>
            <a:off x="7129596" y="5618608"/>
            <a:ext cx="23741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日本医師会</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作成</a:t>
            </a:r>
            <a:endParaRPr kumimoji="1" lang="en-US" altLang="ja-JP"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パンフレット　👉</a:t>
            </a:r>
          </a:p>
        </p:txBody>
      </p:sp>
      <p:sp>
        <p:nvSpPr>
          <p:cNvPr id="12" name="楕円 11">
            <a:extLst>
              <a:ext uri="{FF2B5EF4-FFF2-40B4-BE49-F238E27FC236}">
                <a16:creationId xmlns:a16="http://schemas.microsoft.com/office/drawing/2014/main" id="{BE90F635-DDDB-4B6D-8CD5-20472A3B6221}"/>
              </a:ext>
            </a:extLst>
          </p:cNvPr>
          <p:cNvSpPr/>
          <p:nvPr/>
        </p:nvSpPr>
        <p:spPr>
          <a:xfrm>
            <a:off x="2533583" y="909608"/>
            <a:ext cx="2404177" cy="5903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角を丸くする 12">
            <a:extLst>
              <a:ext uri="{FF2B5EF4-FFF2-40B4-BE49-F238E27FC236}">
                <a16:creationId xmlns:a16="http://schemas.microsoft.com/office/drawing/2014/main" id="{4A528152-6577-471E-A5FA-B0278DF86E39}"/>
              </a:ext>
            </a:extLst>
          </p:cNvPr>
          <p:cNvSpPr/>
          <p:nvPr/>
        </p:nvSpPr>
        <p:spPr>
          <a:xfrm>
            <a:off x="520157" y="4025180"/>
            <a:ext cx="10235434" cy="211721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ja-JP" altLang="en-US"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rPr>
              <a:t>　「決めること」よりも、</a:t>
            </a:r>
            <a:endParaRPr lang="en-US" altLang="ja-JP"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a:p>
            <a:r>
              <a:rPr kumimoji="1" lang="ja-JP" altLang="en-US"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rPr>
              <a:t>　「考えること」「話し合うこと」</a:t>
            </a:r>
            <a:endParaRPr kumimoji="1" lang="en-US" altLang="ja-JP"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a:p>
            <a:pPr algn="ctr"/>
            <a:r>
              <a:rPr lang="ja-JP" altLang="en-US"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rPr>
              <a:t>そして、</a:t>
            </a:r>
            <a:r>
              <a:rPr lang="ja-JP" altLang="en-US" sz="3200" b="1" dirty="0">
                <a:solidFill>
                  <a:schemeClr val="accent1">
                    <a:lumMod val="50000"/>
                  </a:schemeClr>
                </a:solidFill>
                <a:latin typeface="HG丸ｺﾞｼｯｸM-PRO" panose="020F0600000000000000" pitchFamily="50" charset="-128"/>
                <a:ea typeface="HG丸ｺﾞｼｯｸM-PRO" panose="020F0600000000000000" pitchFamily="50" charset="-128"/>
                <a:cs typeface="Arial" panose="020B0604020202020204" pitchFamily="34" charset="0"/>
              </a:rPr>
              <a:t>自分が大切にしていること</a:t>
            </a:r>
            <a:r>
              <a:rPr lang="ja-JP" altLang="en-US"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rPr>
              <a:t>を伝え、</a:t>
            </a:r>
            <a:endParaRPr lang="en-US" altLang="ja-JP"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a:p>
            <a:pPr algn="ctr"/>
            <a:r>
              <a:rPr lang="ja-JP" altLang="en-US" sz="3200" b="1" dirty="0">
                <a:solidFill>
                  <a:schemeClr val="accent1">
                    <a:lumMod val="50000"/>
                  </a:schemeClr>
                </a:solidFill>
                <a:latin typeface="HG丸ｺﾞｼｯｸM-PRO" panose="020F0600000000000000" pitchFamily="50" charset="-128"/>
                <a:ea typeface="HG丸ｺﾞｼｯｸM-PRO" panose="020F0600000000000000" pitchFamily="50" charset="-128"/>
                <a:cs typeface="Arial" panose="020B0604020202020204" pitchFamily="34" charset="0"/>
              </a:rPr>
              <a:t>「わたし」</a:t>
            </a:r>
            <a:r>
              <a:rPr lang="ja-JP" altLang="en-US"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rPr>
              <a:t>をわかってもらう</a:t>
            </a:r>
            <a:endParaRPr kumimoji="1" lang="ja-JP" altLang="en-US" sz="3200" b="1" dirty="0">
              <a:solidFill>
                <a:srgbClr val="FF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p:txBody>
      </p:sp>
      <p:sp>
        <p:nvSpPr>
          <p:cNvPr id="2" name="スライド番号プレースホルダー 1">
            <a:extLst>
              <a:ext uri="{FF2B5EF4-FFF2-40B4-BE49-F238E27FC236}">
                <a16:creationId xmlns:a16="http://schemas.microsoft.com/office/drawing/2014/main" id="{4CD41B83-E4C6-42C1-97F9-287C97BAA085}"/>
              </a:ext>
            </a:extLst>
          </p:cNvPr>
          <p:cNvSpPr>
            <a:spLocks noGrp="1"/>
          </p:cNvSpPr>
          <p:nvPr>
            <p:ph type="sldNum" sz="quarter" idx="12"/>
          </p:nvPr>
        </p:nvSpPr>
        <p:spPr>
          <a:xfrm>
            <a:off x="8701414" y="6392470"/>
            <a:ext cx="3276600" cy="365125"/>
          </a:xfrm>
        </p:spPr>
        <p:txBody>
          <a:bodyPr/>
          <a:lstStyle/>
          <a:p>
            <a:fld id="{2F63A501-DF28-4949-AEFA-2B21B4968C38}" type="slidenum">
              <a:rPr kumimoji="1" lang="ja-JP" altLang="en-US" sz="2000" smtClean="0"/>
              <a:t>15</a:t>
            </a:fld>
            <a:endParaRPr kumimoji="1" lang="ja-JP" altLang="en-US" sz="2000"/>
          </a:p>
        </p:txBody>
      </p:sp>
    </p:spTree>
    <p:extLst>
      <p:ext uri="{BB962C8B-B14F-4D97-AF65-F5344CB8AC3E}">
        <p14:creationId xmlns:p14="http://schemas.microsoft.com/office/powerpoint/2010/main" val="219263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DEEDFE4-C63B-4FB4-93D4-36D1E536D375}"/>
              </a:ext>
            </a:extLst>
          </p:cNvPr>
          <p:cNvSpPr>
            <a:spLocks noGrp="1"/>
          </p:cNvSpPr>
          <p:nvPr>
            <p:ph type="sldNum" sz="quarter" idx="12"/>
          </p:nvPr>
        </p:nvSpPr>
        <p:spPr>
          <a:xfrm>
            <a:off x="8711438" y="6307842"/>
            <a:ext cx="3276600" cy="365125"/>
          </a:xfrm>
        </p:spPr>
        <p:txBody>
          <a:bodyPr/>
          <a:lstStyle/>
          <a:p>
            <a:fld id="{2F63A501-DF28-4949-AEFA-2B21B4968C38}" type="slidenum">
              <a:rPr kumimoji="1" lang="ja-JP" altLang="en-US" sz="2000" smtClean="0"/>
              <a:t>16</a:t>
            </a:fld>
            <a:endParaRPr kumimoji="1" lang="ja-JP" altLang="en-US" sz="2000"/>
          </a:p>
        </p:txBody>
      </p:sp>
      <p:pic>
        <p:nvPicPr>
          <p:cNvPr id="6" name="図 5">
            <a:extLst>
              <a:ext uri="{FF2B5EF4-FFF2-40B4-BE49-F238E27FC236}">
                <a16:creationId xmlns:a16="http://schemas.microsoft.com/office/drawing/2014/main" id="{41E9ED07-AB0B-43DA-A083-4703E5F45BE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47373" y="-66494"/>
            <a:ext cx="4707175" cy="6863534"/>
          </a:xfrm>
          <a:prstGeom prst="rect">
            <a:avLst/>
          </a:prstGeom>
        </p:spPr>
      </p:pic>
      <p:sp>
        <p:nvSpPr>
          <p:cNvPr id="8" name="四角形: 角を丸くする 7">
            <a:extLst>
              <a:ext uri="{FF2B5EF4-FFF2-40B4-BE49-F238E27FC236}">
                <a16:creationId xmlns:a16="http://schemas.microsoft.com/office/drawing/2014/main" id="{F92CF8AA-2CED-442F-A5D4-BF91DC9A2385}"/>
              </a:ext>
            </a:extLst>
          </p:cNvPr>
          <p:cNvSpPr/>
          <p:nvPr/>
        </p:nvSpPr>
        <p:spPr>
          <a:xfrm>
            <a:off x="73959" y="209340"/>
            <a:ext cx="1528482" cy="88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latin typeface="HG丸ｺﾞｼｯｸM-PRO" panose="020F0600000000000000" pitchFamily="50" charset="-128"/>
                <a:ea typeface="HG丸ｺﾞｼｯｸM-PRO" panose="020F0600000000000000" pitchFamily="50" charset="-128"/>
              </a:rPr>
              <a:t>P</a:t>
            </a:r>
            <a:r>
              <a:rPr kumimoji="1" lang="ja-JP" altLang="en-US" sz="3600" b="1" dirty="0">
                <a:latin typeface="HG丸ｺﾞｼｯｸM-PRO" panose="020F0600000000000000" pitchFamily="50" charset="-128"/>
                <a:ea typeface="HG丸ｺﾞｼｯｸM-PRO" panose="020F0600000000000000" pitchFamily="50" charset="-128"/>
              </a:rPr>
              <a:t>２</a:t>
            </a:r>
            <a:r>
              <a:rPr kumimoji="1" lang="en-US" altLang="ja-JP" sz="3600" b="1" dirty="0">
                <a:latin typeface="HG丸ｺﾞｼｯｸM-PRO" panose="020F0600000000000000" pitchFamily="50" charset="-128"/>
                <a:ea typeface="HG丸ｺﾞｼｯｸM-PRO" panose="020F0600000000000000" pitchFamily="50" charset="-128"/>
              </a:rPr>
              <a:t>1</a:t>
            </a:r>
            <a:endParaRPr kumimoji="1" lang="ja-JP" altLang="en-US" sz="3600" b="1" dirty="0">
              <a:latin typeface="HG丸ｺﾞｼｯｸM-PRO" panose="020F0600000000000000" pitchFamily="50" charset="-128"/>
              <a:ea typeface="HG丸ｺﾞｼｯｸM-PRO" panose="020F0600000000000000" pitchFamily="50" charset="-128"/>
            </a:endParaRPr>
          </a:p>
        </p:txBody>
      </p:sp>
      <p:sp>
        <p:nvSpPr>
          <p:cNvPr id="9" name="コンテンツ プレースホルダー 9">
            <a:extLst>
              <a:ext uri="{FF2B5EF4-FFF2-40B4-BE49-F238E27FC236}">
                <a16:creationId xmlns:a16="http://schemas.microsoft.com/office/drawing/2014/main" id="{C79E4422-A6D9-43C8-9C49-8AEA74173BB3}"/>
              </a:ext>
            </a:extLst>
          </p:cNvPr>
          <p:cNvSpPr txBox="1">
            <a:spLocks/>
          </p:cNvSpPr>
          <p:nvPr/>
        </p:nvSpPr>
        <p:spPr>
          <a:xfrm>
            <a:off x="5600700" y="759946"/>
            <a:ext cx="6221479" cy="141166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21600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None/>
            </a:pPr>
            <a:r>
              <a:rPr lang="ja-JP" altLang="en-US" sz="3200" b="1" dirty="0">
                <a:solidFill>
                  <a:srgbClr val="FF0000"/>
                </a:solidFill>
                <a:latin typeface="BIZ UDPゴシック" panose="020B0400000000000000" pitchFamily="50" charset="-128"/>
                <a:ea typeface="BIZ UDPゴシック" panose="020B0400000000000000" pitchFamily="50" charset="-128"/>
              </a:rPr>
              <a:t>緊急時でも、</a:t>
            </a:r>
            <a:endParaRPr lang="en-US" altLang="ja-JP" sz="3200" b="1" dirty="0">
              <a:solidFill>
                <a:srgbClr val="FF0000"/>
              </a:solidFill>
              <a:latin typeface="BIZ UDPゴシック" panose="020B0400000000000000" pitchFamily="50" charset="-128"/>
              <a:ea typeface="BIZ UDPゴシック" panose="020B0400000000000000" pitchFamily="50" charset="-128"/>
            </a:endParaRPr>
          </a:p>
          <a:p>
            <a:pPr marL="0" indent="0">
              <a:buNone/>
            </a:pPr>
            <a:r>
              <a:rPr lang="ja-JP" altLang="en-US" sz="3200" b="1" dirty="0">
                <a:solidFill>
                  <a:srgbClr val="FF0000"/>
                </a:solidFill>
                <a:latin typeface="BIZ UDPゴシック" panose="020B0400000000000000" pitchFamily="50" charset="-128"/>
                <a:ea typeface="BIZ UDPゴシック" panose="020B0400000000000000" pitchFamily="50" charset="-128"/>
              </a:rPr>
              <a:t>自分の気持ちが伝わるように</a:t>
            </a:r>
            <a:endParaRPr lang="en-US" altLang="ja-JP" sz="3200" b="1" dirty="0">
              <a:solidFill>
                <a:srgbClr val="FF0000"/>
              </a:solidFill>
              <a:latin typeface="BIZ UDPゴシック" panose="020B0400000000000000" pitchFamily="50" charset="-128"/>
              <a:ea typeface="BIZ UDPゴシック" panose="020B0400000000000000" pitchFamily="50" charset="-128"/>
            </a:endParaRPr>
          </a:p>
        </p:txBody>
      </p:sp>
      <p:sp>
        <p:nvSpPr>
          <p:cNvPr id="10" name="コンテンツ プレースホルダー 9">
            <a:extLst>
              <a:ext uri="{FF2B5EF4-FFF2-40B4-BE49-F238E27FC236}">
                <a16:creationId xmlns:a16="http://schemas.microsoft.com/office/drawing/2014/main" id="{F9EC8498-0A35-4EE1-BCAF-98631392D63F}"/>
              </a:ext>
            </a:extLst>
          </p:cNvPr>
          <p:cNvSpPr txBox="1">
            <a:spLocks/>
          </p:cNvSpPr>
          <p:nvPr/>
        </p:nvSpPr>
        <p:spPr>
          <a:xfrm>
            <a:off x="5600699" y="2934324"/>
            <a:ext cx="6221479" cy="86189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Font typeface="Arial" panose="020B0604020202020204" pitchFamily="34" charset="0"/>
              <a:buNone/>
            </a:pPr>
            <a:r>
              <a:rPr lang="ja-JP" altLang="en-US" b="1" dirty="0">
                <a:solidFill>
                  <a:srgbClr val="FF0000"/>
                </a:solidFill>
                <a:latin typeface="BIZ UDPゴシック" panose="020B0400000000000000" pitchFamily="50" charset="-128"/>
                <a:ea typeface="BIZ UDPゴシック" panose="020B0400000000000000" pitchFamily="50" charset="-128"/>
              </a:rPr>
              <a:t>ノートの保管場所の記入も忘れずに</a:t>
            </a:r>
          </a:p>
        </p:txBody>
      </p:sp>
      <p:sp>
        <p:nvSpPr>
          <p:cNvPr id="7" name="コンテンツ プレースホルダー 9">
            <a:extLst>
              <a:ext uri="{FF2B5EF4-FFF2-40B4-BE49-F238E27FC236}">
                <a16:creationId xmlns:a16="http://schemas.microsoft.com/office/drawing/2014/main" id="{27605700-C43B-4665-B538-A00369BCBAF3}"/>
              </a:ext>
            </a:extLst>
          </p:cNvPr>
          <p:cNvSpPr txBox="1">
            <a:spLocks/>
          </p:cNvSpPr>
          <p:nvPr/>
        </p:nvSpPr>
        <p:spPr>
          <a:xfrm>
            <a:off x="5542152" y="4188572"/>
            <a:ext cx="6221479" cy="190948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lnSpc>
                <a:spcPct val="100000"/>
              </a:lnSpc>
              <a:buFont typeface="Arial" panose="020B0604020202020204" pitchFamily="34" charset="0"/>
              <a:buNone/>
            </a:pPr>
            <a:r>
              <a:rPr lang="ja-JP" altLang="en-US" sz="3200" dirty="0">
                <a:solidFill>
                  <a:srgbClr val="FF0000"/>
                </a:solidFill>
                <a:latin typeface="BIZ UDPゴシック" panose="020B0400000000000000" pitchFamily="50" charset="-128"/>
                <a:ea typeface="BIZ UDPゴシック" panose="020B0400000000000000" pitchFamily="50" charset="-128"/>
              </a:rPr>
              <a:t>保険証や介護保険証、お薬手帳、ケアマネの名刺、などと一緒にしておきましょう</a:t>
            </a:r>
          </a:p>
        </p:txBody>
      </p:sp>
    </p:spTree>
    <p:extLst>
      <p:ext uri="{BB962C8B-B14F-4D97-AF65-F5344CB8AC3E}">
        <p14:creationId xmlns:p14="http://schemas.microsoft.com/office/powerpoint/2010/main" val="359182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9">
            <a:extLst>
              <a:ext uri="{FF2B5EF4-FFF2-40B4-BE49-F238E27FC236}">
                <a16:creationId xmlns:a16="http://schemas.microsoft.com/office/drawing/2014/main" id="{A2430679-39B1-4C2B-AE29-801D2CBE786D}"/>
              </a:ext>
            </a:extLst>
          </p:cNvPr>
          <p:cNvSpPr txBox="1">
            <a:spLocks noGrp="1"/>
          </p:cNvSpPr>
          <p:nvPr>
            <p:ph idx="1"/>
          </p:nvPr>
        </p:nvSpPr>
        <p:spPr>
          <a:xfrm>
            <a:off x="852267" y="171890"/>
            <a:ext cx="7714958" cy="677493"/>
          </a:xfrm>
          <a:prstGeom prst="roundRect">
            <a:avLst/>
          </a:prstGeom>
          <a:solidFill>
            <a:schemeClr val="accent4">
              <a:lumMod val="20000"/>
              <a:lumOff val="80000"/>
            </a:schemeClr>
          </a:solidFill>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None/>
            </a:pPr>
            <a:r>
              <a:rPr lang="ja-JP" altLang="en-US" sz="3200" b="1" dirty="0">
                <a:solidFill>
                  <a:srgbClr val="C00000"/>
                </a:solidFill>
                <a:latin typeface="HG丸ｺﾞｼｯｸM-PRO" panose="020F0600000000000000" pitchFamily="50" charset="-128"/>
                <a:ea typeface="HG丸ｺﾞｼｯｸM-PRO" panose="020F0600000000000000" pitchFamily="50" charset="-128"/>
              </a:rPr>
              <a:t>考えてなかった人も　書けない人ても</a:t>
            </a:r>
            <a:r>
              <a:rPr lang="en-US" altLang="ja-JP" sz="3200" b="1" dirty="0">
                <a:solidFill>
                  <a:srgbClr val="C00000"/>
                </a:solidFill>
                <a:latin typeface="HG丸ｺﾞｼｯｸM-PRO" panose="020F0600000000000000" pitchFamily="50" charset="-128"/>
                <a:ea typeface="HG丸ｺﾞｼｯｸM-PRO" panose="020F0600000000000000" pitchFamily="50" charset="-128"/>
              </a:rPr>
              <a:t>…</a:t>
            </a:r>
            <a:r>
              <a:rPr lang="ja-JP" altLang="en-US" sz="3200" b="1" dirty="0">
                <a:solidFill>
                  <a:srgbClr val="C00000"/>
                </a:solidFill>
                <a:latin typeface="HG丸ｺﾞｼｯｸM-PRO" panose="020F0600000000000000" pitchFamily="50" charset="-128"/>
                <a:ea typeface="HG丸ｺﾞｼｯｸM-PRO" panose="020F0600000000000000" pitchFamily="50" charset="-128"/>
              </a:rPr>
              <a:t>　</a:t>
            </a:r>
            <a:endParaRPr lang="en-US" altLang="ja-JP" sz="3200" b="1" dirty="0">
              <a:solidFill>
                <a:srgbClr val="C00000"/>
              </a:solidFill>
              <a:latin typeface="HG丸ｺﾞｼｯｸM-PRO" panose="020F0600000000000000" pitchFamily="50" charset="-128"/>
              <a:ea typeface="HG丸ｺﾞｼｯｸM-PRO" panose="020F0600000000000000" pitchFamily="50" charset="-128"/>
            </a:endParaRPr>
          </a:p>
        </p:txBody>
      </p:sp>
      <p:sp>
        <p:nvSpPr>
          <p:cNvPr id="4" name="スライド番号プレースホルダー 3">
            <a:extLst>
              <a:ext uri="{FF2B5EF4-FFF2-40B4-BE49-F238E27FC236}">
                <a16:creationId xmlns:a16="http://schemas.microsoft.com/office/drawing/2014/main" id="{585378EC-C2D2-4555-A620-BC9AB7AE30A3}"/>
              </a:ext>
            </a:extLst>
          </p:cNvPr>
          <p:cNvSpPr>
            <a:spLocks noGrp="1"/>
          </p:cNvSpPr>
          <p:nvPr>
            <p:ph type="sldNum" sz="quarter" idx="12"/>
          </p:nvPr>
        </p:nvSpPr>
        <p:spPr/>
        <p:txBody>
          <a:bodyPr/>
          <a:lstStyle/>
          <a:p>
            <a:fld id="{2F63A501-DF28-4949-AEFA-2B21B4968C38}" type="slidenum">
              <a:rPr kumimoji="1" lang="ja-JP" altLang="en-US" smtClean="0"/>
              <a:t>17</a:t>
            </a:fld>
            <a:endParaRPr kumimoji="1" lang="ja-JP" altLang="en-US"/>
          </a:p>
        </p:txBody>
      </p:sp>
      <p:sp>
        <p:nvSpPr>
          <p:cNvPr id="6" name="コンテンツ プレースホルダー 9">
            <a:extLst>
              <a:ext uri="{FF2B5EF4-FFF2-40B4-BE49-F238E27FC236}">
                <a16:creationId xmlns:a16="http://schemas.microsoft.com/office/drawing/2014/main" id="{30CC252B-8EA1-4BF7-BC5F-68B63377EAAA}"/>
              </a:ext>
            </a:extLst>
          </p:cNvPr>
          <p:cNvSpPr txBox="1">
            <a:spLocks/>
          </p:cNvSpPr>
          <p:nvPr/>
        </p:nvSpPr>
        <p:spPr>
          <a:xfrm>
            <a:off x="838199" y="1000580"/>
            <a:ext cx="10515600" cy="1094508"/>
          </a:xfrm>
          <a:prstGeom prst="roundRect">
            <a:avLst/>
          </a:prstGeom>
          <a:solidFill>
            <a:schemeClr val="accent1">
              <a:lumMod val="40000"/>
              <a:lumOff val="60000"/>
            </a:schemeClr>
          </a:solidFill>
          <a:effectLst>
            <a:outerShdw blurRad="50800" dist="38100" dir="5400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まずは</a:t>
            </a:r>
            <a:r>
              <a:rPr lang="en-US" altLang="ja-JP" sz="3200" b="1" dirty="0">
                <a:solidFill>
                  <a:schemeClr val="accent5">
                    <a:lumMod val="50000"/>
                  </a:schemeClr>
                </a:solidFill>
                <a:latin typeface="BIZ UDPゴシック" panose="020B0400000000000000" pitchFamily="50" charset="-128"/>
                <a:ea typeface="BIZ UDPゴシック" panose="020B0400000000000000" pitchFamily="50" charset="-128"/>
              </a:rPr>
              <a:t>…</a:t>
            </a:r>
          </a:p>
          <a:p>
            <a:pPr marL="0" indent="0" algn="ctr">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ノートをめくりながら「考えてみる」ことからスタート</a:t>
            </a:r>
          </a:p>
        </p:txBody>
      </p:sp>
      <p:sp>
        <p:nvSpPr>
          <p:cNvPr id="7" name="コンテンツ プレースホルダー 9">
            <a:extLst>
              <a:ext uri="{FF2B5EF4-FFF2-40B4-BE49-F238E27FC236}">
                <a16:creationId xmlns:a16="http://schemas.microsoft.com/office/drawing/2014/main" id="{9809C2EA-D874-412F-9DE4-B6DAE1EA6540}"/>
              </a:ext>
            </a:extLst>
          </p:cNvPr>
          <p:cNvSpPr txBox="1">
            <a:spLocks/>
          </p:cNvSpPr>
          <p:nvPr/>
        </p:nvSpPr>
        <p:spPr>
          <a:xfrm>
            <a:off x="838199" y="2190014"/>
            <a:ext cx="10514611" cy="1029388"/>
          </a:xfrm>
          <a:prstGeom prst="roundRect">
            <a:avLst/>
          </a:prstGeom>
          <a:solidFill>
            <a:schemeClr val="accent1">
              <a:lumMod val="40000"/>
              <a:lumOff val="60000"/>
            </a:schemeClr>
          </a:solidFill>
          <a:effectLst>
            <a:outerShdw blurRad="50800" dist="38100" dir="5400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それから</a:t>
            </a:r>
            <a:r>
              <a:rPr lang="en-US" altLang="ja-JP" sz="3200" b="1" dirty="0">
                <a:solidFill>
                  <a:schemeClr val="accent5">
                    <a:lumMod val="50000"/>
                  </a:schemeClr>
                </a:solidFill>
                <a:latin typeface="BIZ UDPゴシック" panose="020B0400000000000000" pitchFamily="50" charset="-128"/>
                <a:ea typeface="BIZ UDPゴシック" panose="020B0400000000000000" pitchFamily="50" charset="-128"/>
              </a:rPr>
              <a:t>…</a:t>
            </a:r>
          </a:p>
          <a:p>
            <a:pPr marL="0" indent="0" algn="ctr">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日頃から、大切な人に「思いを伝えてみる」チャレンジ！</a:t>
            </a:r>
          </a:p>
        </p:txBody>
      </p:sp>
      <p:sp>
        <p:nvSpPr>
          <p:cNvPr id="8" name="コンテンツ プレースホルダー 9">
            <a:extLst>
              <a:ext uri="{FF2B5EF4-FFF2-40B4-BE49-F238E27FC236}">
                <a16:creationId xmlns:a16="http://schemas.microsoft.com/office/drawing/2014/main" id="{CF627232-CE04-4191-A3C8-31A4ACF455B2}"/>
              </a:ext>
            </a:extLst>
          </p:cNvPr>
          <p:cNvSpPr txBox="1">
            <a:spLocks/>
          </p:cNvSpPr>
          <p:nvPr/>
        </p:nvSpPr>
        <p:spPr>
          <a:xfrm>
            <a:off x="837210" y="3329814"/>
            <a:ext cx="10515600" cy="1343458"/>
          </a:xfrm>
          <a:prstGeom prst="roundRect">
            <a:avLst/>
          </a:prstGeom>
          <a:solidFill>
            <a:schemeClr val="accent1">
              <a:lumMod val="40000"/>
              <a:lumOff val="60000"/>
            </a:schemeClr>
          </a:solidFill>
          <a:effectLst>
            <a:outerShdw blurRad="50800" dist="38100" dir="5400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そして</a:t>
            </a:r>
            <a:r>
              <a:rPr lang="en-US" altLang="ja-JP" sz="3200" b="1" dirty="0">
                <a:solidFill>
                  <a:schemeClr val="accent5">
                    <a:lumMod val="50000"/>
                  </a:schemeClr>
                </a:solidFill>
                <a:latin typeface="BIZ UDPゴシック" panose="020B0400000000000000" pitchFamily="50" charset="-128"/>
                <a:ea typeface="BIZ UDPゴシック" panose="020B0400000000000000" pitchFamily="50" charset="-128"/>
              </a:rPr>
              <a:t>…</a:t>
            </a:r>
          </a:p>
          <a:p>
            <a:pPr marL="0" inden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書けそうなところから「書いてみる」！</a:t>
            </a:r>
            <a:endParaRPr lang="en-US" altLang="ja-JP" sz="3200" b="1" dirty="0">
              <a:solidFill>
                <a:schemeClr val="accent5">
                  <a:lumMod val="50000"/>
                </a:schemeClr>
              </a:solidFill>
              <a:latin typeface="BIZ UDPゴシック" panose="020B0400000000000000" pitchFamily="50" charset="-128"/>
              <a:ea typeface="BIZ UDPゴシック" panose="020B0400000000000000" pitchFamily="50" charset="-128"/>
            </a:endParaRPr>
          </a:p>
          <a:p>
            <a:pPr marL="0" inden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a:t>
            </a:r>
            <a:r>
              <a:rPr lang="ja-JP" altLang="en-US" sz="3200" b="1" dirty="0">
                <a:solidFill>
                  <a:srgbClr val="FF0000"/>
                </a:solidFill>
                <a:latin typeface="BIZ UDPゴシック" panose="020B0400000000000000" pitchFamily="50" charset="-128"/>
                <a:ea typeface="BIZ UDPゴシック" panose="020B0400000000000000" pitchFamily="50" charset="-128"/>
              </a:rPr>
              <a:t>考えは変わるもの</a:t>
            </a: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変わって良い。 </a:t>
            </a:r>
            <a:r>
              <a:rPr lang="ja-JP" altLang="en-US" sz="3200" b="1" dirty="0">
                <a:solidFill>
                  <a:srgbClr val="FF0000"/>
                </a:solidFill>
                <a:latin typeface="BIZ UDPゴシック" panose="020B0400000000000000" pitchFamily="50" charset="-128"/>
                <a:ea typeface="BIZ UDPゴシック" panose="020B0400000000000000" pitchFamily="50" charset="-128"/>
              </a:rPr>
              <a:t>書き直し</a:t>
            </a:r>
            <a:r>
              <a:rPr lang="en-US" altLang="ja-JP" sz="3200" b="1" dirty="0">
                <a:solidFill>
                  <a:srgbClr val="FF0000"/>
                </a:solidFill>
                <a:latin typeface="BIZ UDPゴシック" panose="020B0400000000000000" pitchFamily="50" charset="-128"/>
                <a:ea typeface="BIZ UDPゴシック" panose="020B0400000000000000" pitchFamily="50" charset="-128"/>
              </a:rPr>
              <a:t>OK</a:t>
            </a:r>
            <a:r>
              <a:rPr lang="ja-JP" altLang="en-US" sz="3200" b="1" dirty="0">
                <a:solidFill>
                  <a:srgbClr val="FF0000"/>
                </a:solidFill>
                <a:latin typeface="BIZ UDPゴシック" panose="020B0400000000000000" pitchFamily="50" charset="-128"/>
                <a:ea typeface="BIZ UDPゴシック" panose="020B0400000000000000" pitchFamily="50" charset="-128"/>
              </a:rPr>
              <a:t>！</a:t>
            </a:r>
            <a:endParaRPr lang="en-US" altLang="ja-JP" sz="3200" b="1" dirty="0">
              <a:solidFill>
                <a:srgbClr val="FF0000"/>
              </a:solidFill>
              <a:latin typeface="BIZ UDPゴシック" panose="020B0400000000000000" pitchFamily="50" charset="-128"/>
              <a:ea typeface="BIZ UDPゴシック" panose="020B0400000000000000" pitchFamily="50" charset="-128"/>
            </a:endParaRPr>
          </a:p>
        </p:txBody>
      </p:sp>
      <p:sp>
        <p:nvSpPr>
          <p:cNvPr id="12" name="コンテンツ プレースホルダー 9">
            <a:extLst>
              <a:ext uri="{FF2B5EF4-FFF2-40B4-BE49-F238E27FC236}">
                <a16:creationId xmlns:a16="http://schemas.microsoft.com/office/drawing/2014/main" id="{8DA1C77E-5122-44E3-B581-40ABEF027D1B}"/>
              </a:ext>
            </a:extLst>
          </p:cNvPr>
          <p:cNvSpPr txBox="1">
            <a:spLocks/>
          </p:cNvSpPr>
          <p:nvPr/>
        </p:nvSpPr>
        <p:spPr>
          <a:xfrm>
            <a:off x="838199" y="4783684"/>
            <a:ext cx="10514611" cy="1864931"/>
          </a:xfrm>
          <a:prstGeom prst="roundRect">
            <a:avLst/>
          </a:prstGeom>
          <a:gradFill>
            <a:gsLst>
              <a:gs pos="19000">
                <a:schemeClr val="accent2">
                  <a:lumMod val="110000"/>
                  <a:satMod val="105000"/>
                  <a:tint val="67000"/>
                </a:schemeClr>
              </a:gs>
              <a:gs pos="48000">
                <a:schemeClr val="accent2">
                  <a:lumMod val="105000"/>
                  <a:satMod val="103000"/>
                  <a:tint val="73000"/>
                </a:schemeClr>
              </a:gs>
              <a:gs pos="80000">
                <a:schemeClr val="accent2">
                  <a:lumMod val="105000"/>
                  <a:satMod val="109000"/>
                  <a:tint val="81000"/>
                </a:schemeClr>
              </a:gs>
            </a:gsLst>
          </a:gradFill>
        </p:spPr>
        <p:style>
          <a:lnRef idx="1">
            <a:schemeClr val="accent2"/>
          </a:lnRef>
          <a:fillRef idx="2">
            <a:schemeClr val="accent2"/>
          </a:fillRef>
          <a:effectRef idx="1">
            <a:schemeClr val="accent2"/>
          </a:effectRef>
          <a:fontRef idx="minor">
            <a:schemeClr val="dk1"/>
          </a:fontRef>
        </p:style>
        <p:txBody>
          <a:bodyPr vert="horz" lIns="91440" tIns="0" rIns="9144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lt1"/>
                </a:solidFill>
                <a:latin typeface="+mn-lt"/>
                <a:ea typeface="+mn-ea"/>
                <a:cs typeface="+mn-cs"/>
              </a:defRPr>
            </a:lvl9pPr>
          </a:lstStyle>
          <a:p>
            <a:pPr marL="0" indent="0">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大切なのは</a:t>
            </a:r>
            <a:r>
              <a:rPr lang="ja-JP" altLang="en-US" sz="3200" b="1" dirty="0">
                <a:solidFill>
                  <a:srgbClr val="FF0000"/>
                </a:solidFill>
                <a:latin typeface="BIZ UDPゴシック" panose="020B0400000000000000" pitchFamily="50" charset="-128"/>
                <a:ea typeface="BIZ UDPゴシック" panose="020B0400000000000000" pitchFamily="50" charset="-128"/>
              </a:rPr>
              <a:t>「対話」</a:t>
            </a:r>
            <a:endParaRPr lang="en-US" altLang="ja-JP" sz="3200" b="1" dirty="0">
              <a:solidFill>
                <a:srgbClr val="FF0000"/>
              </a:solidFill>
              <a:latin typeface="BIZ UDPゴシック" panose="020B0400000000000000" pitchFamily="50" charset="-128"/>
              <a:ea typeface="BIZ UDPゴシック" panose="020B0400000000000000" pitchFamily="50" charset="-128"/>
            </a:endParaRPr>
          </a:p>
          <a:p>
            <a:pPr marL="0" indent="0">
              <a:buFont typeface="Arial" panose="020B0604020202020204" pitchFamily="34" charset="0"/>
              <a:buNone/>
            </a:pPr>
            <a:r>
              <a:rPr lang="ja-JP" altLang="en-US" sz="3200" b="1" dirty="0">
                <a:solidFill>
                  <a:srgbClr val="FF0000"/>
                </a:solidFill>
                <a:latin typeface="BIZ UDPゴシック" panose="020B0400000000000000" pitchFamily="50" charset="-128"/>
                <a:ea typeface="BIZ UDPゴシック" panose="020B0400000000000000" pitchFamily="50" charset="-128"/>
              </a:rPr>
              <a:t> 「話すこと」 </a:t>
            </a: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で　私自身も　 家族や大切な人も　</a:t>
            </a:r>
            <a:endParaRPr lang="en-US" altLang="ja-JP" sz="3200" b="1" dirty="0">
              <a:solidFill>
                <a:schemeClr val="accent5">
                  <a:lumMod val="50000"/>
                </a:schemeClr>
              </a:solidFill>
              <a:latin typeface="BIZ UDPゴシック" panose="020B0400000000000000" pitchFamily="50" charset="-128"/>
              <a:ea typeface="BIZ UDPゴシック" panose="020B0400000000000000" pitchFamily="50" charset="-128"/>
            </a:endParaRPr>
          </a:p>
          <a:p>
            <a:pPr marL="0" indent="0">
              <a:buFont typeface="Arial" panose="020B0604020202020204" pitchFamily="34" charset="0"/>
              <a:buNone/>
            </a:pPr>
            <a:r>
              <a:rPr lang="ja-JP" altLang="en-US" sz="3200" b="1" dirty="0">
                <a:solidFill>
                  <a:schemeClr val="accent5">
                    <a:lumMod val="50000"/>
                  </a:schemeClr>
                </a:solidFill>
                <a:latin typeface="BIZ UDPゴシック" panose="020B0400000000000000" pitchFamily="50" charset="-128"/>
                <a:ea typeface="BIZ UDPゴシック" panose="020B0400000000000000" pitchFamily="50" charset="-128"/>
              </a:rPr>
              <a:t> 「わたしのこと」や「わたしの思い」が わかる</a:t>
            </a:r>
            <a:endParaRPr lang="en-US" altLang="ja-JP" sz="3200" b="1" dirty="0">
              <a:solidFill>
                <a:schemeClr val="accent5">
                  <a:lumMod val="50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51514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6E747A"/>
      </a:dk2>
      <a:lt2>
        <a:srgbClr val="E7E6E6"/>
      </a:lt2>
      <a:accent1>
        <a:srgbClr val="5B9BD5"/>
      </a:accent1>
      <a:accent2>
        <a:srgbClr val="ED7D31"/>
      </a:accent2>
      <a:accent3>
        <a:srgbClr val="A5A5A5"/>
      </a:accent3>
      <a:accent4>
        <a:srgbClr val="FFC000"/>
      </a:accent4>
      <a:accent5>
        <a:srgbClr val="4472C4"/>
      </a:accent5>
      <a:accent6>
        <a:srgbClr val="70AD47"/>
      </a:accent6>
      <a:hlink>
        <a:srgbClr val="085296"/>
      </a:hlink>
      <a:folHlink>
        <a:srgbClr val="9933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レトロスペクト</Template>
  <TotalTime>2305</TotalTime>
  <Words>4139</Words>
  <Application>Microsoft Office PowerPoint</Application>
  <PresentationFormat>ワイド画面</PresentationFormat>
  <Paragraphs>422</Paragraphs>
  <Slides>17</Slides>
  <Notes>17</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17</vt:i4>
      </vt:variant>
    </vt:vector>
  </HeadingPairs>
  <TitlesOfParts>
    <vt:vector size="26" baseType="lpstr">
      <vt:lpstr>BIZ UDPゴシック</vt:lpstr>
      <vt:lpstr>BIZ UDゴシック</vt:lpstr>
      <vt:lpstr>HGS創英角ﾎﾟｯﾌﾟ体</vt:lpstr>
      <vt:lpstr>HG丸ｺﾞｼｯｸM-PRO</vt:lpstr>
      <vt:lpstr>Meiryo UI</vt:lpstr>
      <vt:lpstr>游ゴシック</vt:lpstr>
      <vt:lpstr>Arial</vt:lpstr>
      <vt:lpstr>Calibri</vt:lpstr>
      <vt:lpstr>Blank</vt:lpstr>
      <vt:lpstr>わたしの人生ノート書き方講座</vt:lpstr>
      <vt:lpstr>わたしの人生ノートの位置づけ</vt:lpstr>
      <vt:lpstr>エンディングノートと遺言書の違い</vt:lpstr>
      <vt:lpstr>わたしの人生ノートを書く意義</vt:lpstr>
      <vt:lpstr>P１</vt:lpstr>
      <vt:lpstr>福島市民の思い</vt:lpstr>
      <vt:lpstr>最期の時にどこでどのように過ごしたいかを 話していますか？　　　　 </vt:lpstr>
      <vt:lpstr>P３</vt:lpstr>
      <vt:lpstr>P５</vt:lpstr>
      <vt:lpstr>P７</vt:lpstr>
      <vt:lpstr>P９</vt:lpstr>
      <vt:lpstr>P１１</vt:lpstr>
      <vt:lpstr>P13</vt:lpstr>
      <vt:lpstr>P15 </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嘉章 田中</dc:creator>
  <cp:lastModifiedBy>有冨 真由子</cp:lastModifiedBy>
  <cp:revision>303</cp:revision>
  <cp:lastPrinted>2022-07-29T02:54:26Z</cp:lastPrinted>
  <dcterms:created xsi:type="dcterms:W3CDTF">2019-08-29T02:52:02Z</dcterms:created>
  <dcterms:modified xsi:type="dcterms:W3CDTF">2025-02-19T01:22:41Z</dcterms:modified>
</cp:coreProperties>
</file>